
<file path=[Content_Types].xml><?xml version="1.0" encoding="utf-8"?>
<Types xmlns="http://schemas.openxmlformats.org/package/2006/content-types">
  <Default Extension="jpeg" ContentType="image/jpeg"/>
  <Default Extension="xlsx" ContentType="application/vnd.openxmlformats-officedocument.spreadsheetml.shee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8" r:id="rId3"/>
    <p:sldId id="275" r:id="rId4"/>
    <p:sldId id="259" r:id="rId5"/>
    <p:sldId id="260" r:id="rId6"/>
    <p:sldId id="279" r:id="rId7"/>
    <p:sldId id="276" r:id="rId8"/>
    <p:sldId id="283" r:id="rId9"/>
    <p:sldId id="277" r:id="rId10"/>
    <p:sldId id="285" r:id="rId11"/>
    <p:sldId id="286" r:id="rId12"/>
    <p:sldId id="294" r:id="rId13"/>
    <p:sldId id="295" r:id="rId14"/>
    <p:sldId id="297" r:id="rId15"/>
    <p:sldId id="298" r:id="rId16"/>
    <p:sldId id="299" r:id="rId17"/>
    <p:sldId id="278" r:id="rId18"/>
    <p:sldId id="300" r:id="rId19"/>
    <p:sldId id="302" r:id="rId20"/>
    <p:sldId id="303" r:id="rId21"/>
    <p:sldId id="289"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BE4E"/>
    <a:srgbClr val="2C2C2C"/>
    <a:srgbClr val="04B0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varScale="1">
        <p:scale>
          <a:sx n="81" d="100"/>
          <a:sy n="81" d="100"/>
        </p:scale>
        <p:origin x="73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5400000" scaled="0"/>
            </a:gradFill>
            <a:ln>
              <a:noFill/>
            </a:ln>
            <a:effectLst/>
          </c:spPr>
          <c:invertIfNegative val="0"/>
          <c:dPt>
            <c:idx val="0"/>
            <c:invertIfNegative val="0"/>
            <c:bubble3D val="0"/>
          </c:dPt>
          <c:dPt>
            <c:idx val="1"/>
            <c:invertIfNegative val="0"/>
            <c:bubble3D val="0"/>
          </c:dPt>
          <c:dPt>
            <c:idx val="2"/>
            <c:invertIfNegative val="0"/>
            <c:bubble3D val="0"/>
          </c:dPt>
          <c:dLbls>
            <c:spPr>
              <a:noFill/>
              <a:ln>
                <a:noFill/>
              </a:ln>
              <a:effectLst/>
            </c:spPr>
            <c:txPr>
              <a:bodyPr rot="0" spcFirstLastPara="0" vertOverflow="ellipsis" vert="horz" wrap="square" lIns="38100" tIns="19050" rIns="38100" bIns="19050" anchor="ctr" anchorCtr="1"/>
              <a:lstStyle/>
              <a:p>
                <a:pPr>
                  <a:defRPr lang="en-US" sz="900" b="0" i="0" u="none" strike="noStrike" kern="1200" baseline="0">
                    <a:solidFill>
                      <a:schemeClr val="tx1">
                        <a:lumMod val="75000"/>
                        <a:lumOff val="2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tx1">
                          <a:lumMod val="35000"/>
                          <a:lumOff val="65000"/>
                        </a:schemeClr>
                      </a:solidFill>
                    </a:ln>
                    <a:effectLst/>
                  </c:spPr>
                </c15:leaderLines>
              </c:ext>
            </c:extLst>
          </c:dLbls>
          <c:cat>
            <c:strRef>
              <c:f>Sheet1!$A$2:$A$4</c:f>
              <c:strCache>
                <c:ptCount val="3"/>
                <c:pt idx="0">
                  <c:v>Chinook</c:v>
                </c:pt>
                <c:pt idx="1">
                  <c:v>Mig-29</c:v>
                </c:pt>
                <c:pt idx="2">
                  <c:v>F-35 Lightening</c:v>
                </c:pt>
              </c:strCache>
            </c:strRef>
          </c:cat>
          <c:val>
            <c:numRef>
              <c:f>Sheet1!$B$2:$B$4</c:f>
              <c:numCache>
                <c:formatCode>General</c:formatCode>
                <c:ptCount val="3"/>
                <c:pt idx="0">
                  <c:v>100</c:v>
                </c:pt>
                <c:pt idx="1">
                  <c:v>140</c:v>
                </c:pt>
                <c:pt idx="2">
                  <c:v>130</c:v>
                </c:pt>
              </c:numCache>
            </c:numRef>
          </c:val>
        </c:ser>
        <c:ser>
          <c:idx val="1"/>
          <c:order val="1"/>
          <c:tx>
            <c:strRef>
              <c:f>Sheet1!$C$1</c:f>
              <c:strCache>
                <c:ptCount val="1"/>
                <c:pt idx="0">
                  <c:v>系列 2</c:v>
                </c:pt>
              </c:strCache>
            </c:strRef>
          </c:tx>
          <c:spPr>
            <a:gradFill flip="none" rotWithShape="1">
              <a:gsLst>
                <a:gs pos="0">
                  <a:schemeClr val="accent2"/>
                </a:gs>
                <a:gs pos="75000">
                  <a:schemeClr val="accent2">
                    <a:lumMod val="60000"/>
                    <a:lumOff val="40000"/>
                  </a:schemeClr>
                </a:gs>
                <a:gs pos="51000">
                  <a:schemeClr val="accent2">
                    <a:alpha val="75000"/>
                  </a:schemeClr>
                </a:gs>
                <a:gs pos="100000">
                  <a:schemeClr val="accent2">
                    <a:lumMod val="20000"/>
                    <a:lumOff val="80000"/>
                    <a:alpha val="15000"/>
                  </a:schemeClr>
                </a:gs>
              </a:gsLst>
              <a:lin ang="5400000" scaled="0"/>
            </a:gradFill>
            <a:ln>
              <a:noFill/>
            </a:ln>
            <a:effectLst/>
          </c:spPr>
          <c:invertIfNegative val="0"/>
          <c:dLbls>
            <c:spPr>
              <a:noFill/>
              <a:ln>
                <a:noFill/>
              </a:ln>
              <a:effectLst/>
            </c:spPr>
            <c:txPr>
              <a:bodyPr rot="0" spcFirstLastPara="0" vertOverflow="ellipsis" vert="horz" wrap="square" lIns="38100" tIns="19050" rIns="38100" bIns="19050" anchor="ctr" anchorCtr="1"/>
              <a:lstStyle/>
              <a:p>
                <a:pPr>
                  <a:defRPr lang="en-US" sz="900" b="0" i="0" u="none" strike="noStrike" kern="1200" baseline="0">
                    <a:solidFill>
                      <a:schemeClr val="tx1">
                        <a:lumMod val="75000"/>
                        <a:lumOff val="2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tx1">
                          <a:lumMod val="35000"/>
                          <a:lumOff val="65000"/>
                        </a:schemeClr>
                      </a:solidFill>
                    </a:ln>
                    <a:effectLst/>
                  </c:spPr>
                </c15:leaderLines>
              </c:ext>
            </c:extLst>
          </c:dLbls>
          <c:cat>
            <c:strRef>
              <c:f>Sheet1!$A$2:$A$4</c:f>
              <c:strCache>
                <c:ptCount val="3"/>
                <c:pt idx="0">
                  <c:v>Chinook</c:v>
                </c:pt>
                <c:pt idx="1">
                  <c:v>Mig-29</c:v>
                </c:pt>
                <c:pt idx="2">
                  <c:v>F-35 Lightening</c:v>
                </c:pt>
              </c:strCache>
            </c:strRef>
          </c:cat>
          <c:val>
            <c:numRef>
              <c:f>Sheet1!$C$2:$C$4</c:f>
              <c:numCache>
                <c:formatCode>General</c:formatCode>
                <c:ptCount val="3"/>
                <c:pt idx="0">
                  <c:v>30</c:v>
                </c:pt>
                <c:pt idx="1">
                  <c:v>65</c:v>
                </c:pt>
                <c:pt idx="2">
                  <c:v>70</c:v>
                </c:pt>
              </c:numCache>
            </c:numRef>
          </c:val>
        </c:ser>
        <c:dLbls>
          <c:showLegendKey val="0"/>
          <c:showVal val="1"/>
          <c:showCatName val="0"/>
          <c:showSerName val="0"/>
          <c:showPercent val="0"/>
          <c:showBubbleSize val="0"/>
        </c:dLbls>
        <c:gapWidth val="226"/>
        <c:overlap val="2"/>
        <c:axId val="256354336"/>
        <c:axId val="426167088"/>
      </c:barChart>
      <c:catAx>
        <c:axId val="256354336"/>
        <c:scaling>
          <c:orientation val="minMax"/>
        </c:scaling>
        <c:delete val="0"/>
        <c:axPos val="b"/>
        <c:title>
          <c:layout/>
          <c:overlay val="0"/>
          <c:spPr>
            <a:noFill/>
            <a:ln>
              <a:noFill/>
            </a:ln>
            <a:effectLst/>
          </c:spPr>
          <c:txPr>
            <a:bodyPr rot="0" spcFirstLastPara="0" vertOverflow="ellipsis" vert="horz" wrap="square" anchor="ctr" anchorCtr="1"/>
            <a:lstStyle/>
            <a:p>
              <a:pPr>
                <a:defRPr lang="en-US" sz="900" b="0" i="0" u="none" strike="noStrike" kern="1200" cap="all" baseline="0">
                  <a:solidFill>
                    <a:schemeClr val="tx1">
                      <a:lumMod val="65000"/>
                      <a:lumOff val="35000"/>
                    </a:schemeClr>
                  </a:solidFill>
                  <a:latin typeface="+mn-lt"/>
                  <a:ea typeface="+mn-ea"/>
                  <a:cs typeface="+mn-cs"/>
                </a:defRPr>
              </a:pPr>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p>
        </c:txPr>
        <c:crossAx val="426167088"/>
        <c:crosses val="autoZero"/>
        <c:auto val="1"/>
        <c:lblAlgn val="ctr"/>
        <c:lblOffset val="100"/>
        <c:noMultiLvlLbl val="0"/>
      </c:catAx>
      <c:valAx>
        <c:axId val="426167088"/>
        <c:scaling>
          <c:orientation val="minMax"/>
        </c:scaling>
        <c:delete val="0"/>
        <c:axPos val="l"/>
        <c:numFmt formatCode="General" sourceLinked="1"/>
        <c:majorTickMark val="out"/>
        <c:minorTickMark val="none"/>
        <c:tickLblPos val="nextTo"/>
        <c:spPr>
          <a:noFill/>
          <a:ln>
            <a:noFill/>
          </a:ln>
          <a:effectLst/>
        </c:spPr>
        <c:txPr>
          <a:bodyPr rot="-60000000" spcFirstLastPara="0"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p>
        </c:txPr>
        <c:crossAx val="256354336"/>
        <c:crosses val="autoZero"/>
        <c:crossBetween val="between"/>
      </c:valAx>
      <c:spPr>
        <a:noFill/>
        <a:ln>
          <a:noFill/>
        </a:ln>
        <a:effectLst/>
      </c:spPr>
    </c:plotArea>
    <c:plotVisOnly val="1"/>
    <c:dispBlanksAs val="gap"/>
    <c:showDLblsOverMax val="0"/>
  </c:chart>
  <c:spPr>
    <a:noFill/>
    <a:ln>
      <a:noFill/>
    </a:ln>
    <a:effectLst/>
  </c:spPr>
  <c:txPr>
    <a:bodyPr/>
    <a:lstStyle/>
    <a:p>
      <a:pPr>
        <a:defRPr lang="en-US"/>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0">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bg1"/>
    </cs:fontRef>
    <cs:spPr>
      <a:solidFill>
        <a:schemeClr val="tx1">
          <a:lumMod val="50000"/>
          <a:lumOff val="50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cs:spPr>
  </cs:dataPoint>
  <cs:dataPoint3D>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a:ln w="9525" cap="flat" cmpd="sng" algn="ctr">
        <a:solidFill>
          <a:schemeClr val="phClr">
            <a:shade val="95000"/>
          </a:scheme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tx1">
                <a:lumMod val="5000"/>
                <a:lumOff val="95000"/>
              </a:schemeClr>
            </a:gs>
            <a:gs pos="0">
              <a:schemeClr val="tx1">
                <a:lumMod val="25000"/>
                <a:lumOff val="7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tx1">
                <a:lumMod val="5000"/>
                <a:lumOff val="95000"/>
              </a:schemeClr>
            </a:gs>
            <a:gs pos="0">
              <a:schemeClr val="tx1">
                <a:lumMod val="25000"/>
                <a:lumOff val="75000"/>
              </a:schemeClr>
            </a:gs>
          </a:gsLst>
          <a:lin ang="5400000" scaled="0"/>
        </a:gradFill>
        <a:round/>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headEnd type="none" w="sm" len="sm"/>
        <a:tailEnd type="none" w="sm" len="sm"/>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800" b="1" kern="1200" cap="all" spc="5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dk1"/>
    </cs:fontRef>
  </cs:wall>
</cs:chartStyle>
</file>

<file path=ppt/media/>
</file>

<file path=ppt/media/image1.jpeg>
</file>

<file path=ppt/media/image10.jpeg>
</file>

<file path=ppt/media/image11.png>
</file>

<file path=ppt/media/image12.jpeg>
</file>

<file path=ppt/media/image13.png>
</file>

<file path=ppt/media/image14.jpeg>
</file>

<file path=ppt/media/image15.png>
</file>

<file path=ppt/media/image2.png>
</file>

<file path=ppt/media/image3.jpeg>
</file>

<file path=ppt/media/image4.jpeg>
</file>

<file path=ppt/media/image5.jpe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DB75B134-9E54-4233-9AD4-A661A84126C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B45ECC8-A750-41F8-9F51-0C19912CE8E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B75B134-9E54-4233-9AD4-A661A84126C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B45ECC8-A750-41F8-9F51-0C19912CE8E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B75B134-9E54-4233-9AD4-A661A84126C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B45ECC8-A750-41F8-9F51-0C19912CE8E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B75B134-9E54-4233-9AD4-A661A84126C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B45ECC8-A750-41F8-9F51-0C19912CE8E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DB75B134-9E54-4233-9AD4-A661A84126C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B45ECC8-A750-41F8-9F51-0C19912CE8E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DB75B134-9E54-4233-9AD4-A661A84126C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B45ECC8-A750-41F8-9F51-0C19912CE8E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B75B134-9E54-4233-9AD4-A661A84126CB}"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B45ECC8-A750-41F8-9F51-0C19912CE8E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B75B134-9E54-4233-9AD4-A661A84126CB}"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B45ECC8-A750-41F8-9F51-0C19912CE8E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B75B134-9E54-4233-9AD4-A661A84126CB}"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B45ECC8-A750-41F8-9F51-0C19912CE8E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DB75B134-9E54-4233-9AD4-A661A84126C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B45ECC8-A750-41F8-9F51-0C19912CE8E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DB75B134-9E54-4233-9AD4-A661A84126C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B45ECC8-A750-41F8-9F51-0C19912CE8E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75B134-9E54-4233-9AD4-A661A84126CB}"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45ECC8-A750-41F8-9F51-0C19912CE8E6}" type="slidenum">
              <a:rPr lang="zh-CN" altLang="en-US" smtClean="0"/>
            </a:fld>
            <a:endParaRPr lang="zh-CN" altLang="en-US"/>
          </a:p>
        </p:txBody>
      </p:sp>
      <p:sp>
        <p:nvSpPr>
          <p:cNvPr id="7" name="矩形 6"/>
          <p:cNvSpPr/>
          <p:nvPr userDrawn="1"/>
        </p:nvSpPr>
        <p:spPr>
          <a:xfrm>
            <a:off x="0" y="0"/>
            <a:ext cx="12192000" cy="6858000"/>
          </a:xfrm>
          <a:prstGeom prst="rect">
            <a:avLst/>
          </a:prstGeom>
          <a:solidFill>
            <a:srgbClr val="2C2C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10.jpe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3.png"/><Relationship Id="rId1" Type="http://schemas.openxmlformats.org/officeDocument/2006/relationships/image" Target="../media/image12.jpe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image" Target="../media/image14.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chart" Target="../charts/chart1.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2C2C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圆: 空心 2"/>
          <p:cNvSpPr/>
          <p:nvPr/>
        </p:nvSpPr>
        <p:spPr>
          <a:xfrm>
            <a:off x="1666875" y="-5581650"/>
            <a:ext cx="8858250" cy="8858250"/>
          </a:xfrm>
          <a:prstGeom prst="donut">
            <a:avLst>
              <a:gd name="adj" fmla="val 9923"/>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7" name="椭圆 6"/>
          <p:cNvSpPr/>
          <p:nvPr/>
        </p:nvSpPr>
        <p:spPr>
          <a:xfrm>
            <a:off x="3000375" y="-4314825"/>
            <a:ext cx="6191250" cy="6191250"/>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矩形: 圆角 10"/>
          <p:cNvSpPr/>
          <p:nvPr/>
        </p:nvSpPr>
        <p:spPr>
          <a:xfrm>
            <a:off x="5609771" y="435305"/>
            <a:ext cx="972458" cy="972458"/>
          </a:xfrm>
          <a:prstGeom prst="roundRect">
            <a:avLst>
              <a:gd name="adj" fmla="val 12189"/>
            </a:avLst>
          </a:prstGeom>
          <a:blipFill rotWithShape="1">
            <a:blip r:embed="rId1"/>
            <a:stretch>
              <a:fillRect/>
            </a:stretch>
          </a:blipFill>
          <a:ln w="28575">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FFBE4E"/>
              </a:solidFill>
              <a:cs typeface="+mn-ea"/>
              <a:sym typeface="+mn-lt"/>
            </a:endParaRPr>
          </a:p>
        </p:txBody>
      </p:sp>
      <p:grpSp>
        <p:nvGrpSpPr>
          <p:cNvPr id="22" name="组合 21"/>
          <p:cNvGrpSpPr/>
          <p:nvPr/>
        </p:nvGrpSpPr>
        <p:grpSpPr>
          <a:xfrm>
            <a:off x="5805714" y="5879192"/>
            <a:ext cx="580573" cy="580573"/>
            <a:chOff x="5769429" y="5161990"/>
            <a:chExt cx="653143" cy="653143"/>
          </a:xfrm>
        </p:grpSpPr>
        <p:sp>
          <p:nvSpPr>
            <p:cNvPr id="20" name="椭圆 19"/>
            <p:cNvSpPr/>
            <p:nvPr/>
          </p:nvSpPr>
          <p:spPr>
            <a:xfrm>
              <a:off x="5769429" y="5161990"/>
              <a:ext cx="653143" cy="653143"/>
            </a:xfrm>
            <a:prstGeom prst="ellipse">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箭头: V 形 20"/>
            <p:cNvSpPr/>
            <p:nvPr/>
          </p:nvSpPr>
          <p:spPr>
            <a:xfrm rot="5400000">
              <a:off x="5970360" y="5362921"/>
              <a:ext cx="251280" cy="251280"/>
            </a:xfrm>
            <a:prstGeom prst="chevron">
              <a:avLst/>
            </a:prstGeom>
            <a:solidFill>
              <a:srgbClr val="2C2C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sp>
        <p:nvSpPr>
          <p:cNvPr id="25" name="矩形 24"/>
          <p:cNvSpPr/>
          <p:nvPr/>
        </p:nvSpPr>
        <p:spPr>
          <a:xfrm>
            <a:off x="5435600" y="5069205"/>
            <a:ext cx="3901440" cy="720090"/>
          </a:xfrm>
          <a:prstGeom prst="rect">
            <a:avLst/>
          </a:prstGeom>
          <a:noFill/>
          <a:ln>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cs typeface="+mn-ea"/>
                <a:sym typeface="+mn-lt"/>
              </a:rPr>
              <a:t>Name: Sameer Aqib Hashmi</a:t>
            </a:r>
            <a:endParaRPr lang="en-US" altLang="zh-CN" dirty="0">
              <a:cs typeface="+mn-ea"/>
              <a:sym typeface="+mn-lt"/>
            </a:endParaRPr>
          </a:p>
          <a:p>
            <a:pPr algn="ctr"/>
            <a:r>
              <a:rPr lang="en-US" altLang="zh-CN" dirty="0">
                <a:cs typeface="+mn-ea"/>
                <a:sym typeface="+mn-lt"/>
              </a:rPr>
              <a:t>ID: 1520180642 </a:t>
            </a:r>
            <a:endParaRPr lang="en-US" altLang="zh-CN" dirty="0">
              <a:cs typeface="+mn-ea"/>
              <a:sym typeface="+mn-lt"/>
            </a:endParaRPr>
          </a:p>
        </p:txBody>
      </p:sp>
      <p:sp>
        <p:nvSpPr>
          <p:cNvPr id="26" name="椭圆 25"/>
          <p:cNvSpPr/>
          <p:nvPr/>
        </p:nvSpPr>
        <p:spPr>
          <a:xfrm>
            <a:off x="10267063" y="5639721"/>
            <a:ext cx="3218529" cy="321852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7" name="椭圆 26"/>
          <p:cNvSpPr/>
          <p:nvPr/>
        </p:nvSpPr>
        <p:spPr>
          <a:xfrm>
            <a:off x="-1332581" y="5639721"/>
            <a:ext cx="3218529" cy="321852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文本框 22"/>
          <p:cNvSpPr txBox="1"/>
          <p:nvPr/>
        </p:nvSpPr>
        <p:spPr>
          <a:xfrm>
            <a:off x="1919926" y="3570964"/>
            <a:ext cx="8352148" cy="829945"/>
          </a:xfrm>
          <a:prstGeom prst="rect">
            <a:avLst/>
          </a:prstGeom>
          <a:noFill/>
        </p:spPr>
        <p:txBody>
          <a:bodyPr wrap="square" rtlCol="0">
            <a:spAutoFit/>
          </a:bodyPr>
          <a:lstStyle/>
          <a:p>
            <a:pPr algn="just"/>
            <a:r>
              <a:rPr lang="en-US" altLang="zh-CN" sz="4800" b="1" dirty="0">
                <a:solidFill>
                  <a:schemeClr val="bg1"/>
                </a:solidFill>
                <a:latin typeface="Montserrat Extra Bold" panose="00000900000000000000" pitchFamily="50" charset="0"/>
                <a:cs typeface="+mn-ea"/>
                <a:sym typeface="+mn-lt"/>
              </a:rPr>
              <a:t>      Object Detection </a:t>
            </a:r>
            <a:endParaRPr lang="zh-CN" altLang="en-US" sz="4800" b="1" dirty="0">
              <a:solidFill>
                <a:schemeClr val="bg1"/>
              </a:solidFill>
              <a:latin typeface="Montserrat Extra Bold" panose="00000900000000000000" pitchFamily="50" charset="0"/>
              <a:cs typeface="+mn-ea"/>
              <a:sym typeface="+mn-lt"/>
            </a:endParaRPr>
          </a:p>
        </p:txBody>
      </p:sp>
      <p:sp>
        <p:nvSpPr>
          <p:cNvPr id="24" name="矩形 23"/>
          <p:cNvSpPr/>
          <p:nvPr/>
        </p:nvSpPr>
        <p:spPr>
          <a:xfrm>
            <a:off x="4783236" y="4401024"/>
            <a:ext cx="2272665" cy="398780"/>
          </a:xfrm>
          <a:prstGeom prst="rect">
            <a:avLst/>
          </a:prstGeom>
        </p:spPr>
        <p:txBody>
          <a:bodyPr wrap="none">
            <a:spAutoFit/>
          </a:bodyPr>
          <a:lstStyle/>
          <a:p>
            <a:r>
              <a:rPr lang="en-US" altLang="zh-CN" sz="2000" dirty="0">
                <a:solidFill>
                  <a:schemeClr val="bg1"/>
                </a:solidFill>
                <a:cs typeface="+mn-ea"/>
                <a:sym typeface="+mn-lt"/>
              </a:rPr>
              <a:t>Image Detection</a:t>
            </a:r>
            <a:endParaRPr lang="en-US" altLang="zh-CN" sz="2000" dirty="0">
              <a:solidFill>
                <a:schemeClr val="bg1"/>
              </a:solidFill>
              <a:cs typeface="+mn-ea"/>
              <a:sym typeface="+mn-lt"/>
            </a:endParaRPr>
          </a:p>
        </p:txBody>
      </p:sp>
      <p:cxnSp>
        <p:nvCxnSpPr>
          <p:cNvPr id="28" name="直接连接符 27"/>
          <p:cNvCxnSpPr/>
          <p:nvPr/>
        </p:nvCxnSpPr>
        <p:spPr>
          <a:xfrm>
            <a:off x="7588577" y="4597265"/>
            <a:ext cx="93018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3761294" y="4597265"/>
            <a:ext cx="93018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rot="11377971">
            <a:off x="-945234" y="-945235"/>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椭圆 2"/>
          <p:cNvSpPr/>
          <p:nvPr/>
        </p:nvSpPr>
        <p:spPr>
          <a:xfrm rot="11377971">
            <a:off x="11246765" y="5912766"/>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矩形 8"/>
          <p:cNvSpPr/>
          <p:nvPr/>
        </p:nvSpPr>
        <p:spPr>
          <a:xfrm>
            <a:off x="841407" y="1993730"/>
            <a:ext cx="3135085" cy="43397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矩形 9"/>
          <p:cNvSpPr/>
          <p:nvPr/>
        </p:nvSpPr>
        <p:spPr>
          <a:xfrm>
            <a:off x="8215507" y="1993730"/>
            <a:ext cx="3135085" cy="4339771"/>
          </a:xfrm>
          <a:prstGeom prst="rect">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文本框 10"/>
          <p:cNvSpPr txBox="1"/>
          <p:nvPr/>
        </p:nvSpPr>
        <p:spPr>
          <a:xfrm>
            <a:off x="1644496" y="2792158"/>
            <a:ext cx="1413637" cy="645160"/>
          </a:xfrm>
          <a:prstGeom prst="rect">
            <a:avLst/>
          </a:prstGeom>
          <a:noFill/>
        </p:spPr>
        <p:txBody>
          <a:bodyPr wrap="square" rtlCol="0">
            <a:spAutoFit/>
          </a:bodyPr>
          <a:lstStyle/>
          <a:p>
            <a:pPr algn="ctr"/>
            <a:r>
              <a:rPr lang="zh-CN" altLang="en-US" sz="1200">
                <a:cs typeface="+mn-ea"/>
                <a:sym typeface="+mn-lt"/>
              </a:rPr>
              <a:t>https://github.com/tensorflow/models</a:t>
            </a:r>
            <a:endParaRPr lang="zh-CN" altLang="en-US" sz="1200">
              <a:cs typeface="+mn-ea"/>
              <a:sym typeface="+mn-lt"/>
            </a:endParaRPr>
          </a:p>
        </p:txBody>
      </p:sp>
      <p:sp>
        <p:nvSpPr>
          <p:cNvPr id="12" name="矩形 11"/>
          <p:cNvSpPr/>
          <p:nvPr/>
        </p:nvSpPr>
        <p:spPr>
          <a:xfrm>
            <a:off x="1378857" y="2394857"/>
            <a:ext cx="1944914" cy="1625599"/>
          </a:xfrm>
          <a:prstGeom prst="rect">
            <a:avLst/>
          </a:prstGeom>
          <a:noFill/>
          <a:ln>
            <a:solidFill>
              <a:srgbClr val="2C2C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文本框 14"/>
          <p:cNvSpPr txBox="1"/>
          <p:nvPr/>
        </p:nvSpPr>
        <p:spPr>
          <a:xfrm>
            <a:off x="8810625" y="2607310"/>
            <a:ext cx="1945640" cy="1014730"/>
          </a:xfrm>
          <a:prstGeom prst="rect">
            <a:avLst/>
          </a:prstGeom>
          <a:noFill/>
        </p:spPr>
        <p:txBody>
          <a:bodyPr wrap="square" rtlCol="0">
            <a:spAutoFit/>
          </a:bodyPr>
          <a:lstStyle/>
          <a:p>
            <a:r>
              <a:rPr lang="zh-CN" altLang="en-US" sz="1200">
                <a:cs typeface="+mn-ea"/>
                <a:sym typeface="+mn-lt"/>
              </a:rPr>
              <a:t>https://github.com/tensorflow/models/blob/master/research/object_detection/g3doc/detection_model_zoo.md</a:t>
            </a:r>
            <a:endParaRPr lang="zh-CN" altLang="en-US" sz="1200">
              <a:cs typeface="+mn-ea"/>
              <a:sym typeface="+mn-lt"/>
            </a:endParaRPr>
          </a:p>
        </p:txBody>
      </p:sp>
      <p:sp>
        <p:nvSpPr>
          <p:cNvPr id="16" name="矩形 15"/>
          <p:cNvSpPr/>
          <p:nvPr/>
        </p:nvSpPr>
        <p:spPr>
          <a:xfrm>
            <a:off x="8810592" y="2394857"/>
            <a:ext cx="1944914" cy="1625599"/>
          </a:xfrm>
          <a:prstGeom prst="rect">
            <a:avLst/>
          </a:prstGeom>
          <a:noFill/>
          <a:ln>
            <a:solidFill>
              <a:srgbClr val="2C2C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 name="矩形 16"/>
          <p:cNvSpPr/>
          <p:nvPr/>
        </p:nvSpPr>
        <p:spPr>
          <a:xfrm>
            <a:off x="946846" y="4323273"/>
            <a:ext cx="2808936" cy="598805"/>
          </a:xfrm>
          <a:prstGeom prst="rect">
            <a:avLst/>
          </a:prstGeom>
        </p:spPr>
        <p:txBody>
          <a:bodyPr wrap="square">
            <a:spAutoFit/>
          </a:bodyPr>
          <a:lstStyle/>
          <a:p>
            <a:pPr algn="ctr">
              <a:lnSpc>
                <a:spcPct val="150000"/>
              </a:lnSpc>
            </a:pPr>
            <a:r>
              <a:rPr lang="zh-CN" altLang="en-US" sz="1100" dirty="0">
                <a:solidFill>
                  <a:srgbClr val="2C2C2C"/>
                </a:solidFill>
                <a:cs typeface="+mn-ea"/>
                <a:sym typeface="+mn-lt"/>
              </a:rPr>
              <a:t>Download</a:t>
            </a:r>
            <a:r>
              <a:rPr lang="en-US" altLang="zh-CN" sz="1100" dirty="0">
                <a:solidFill>
                  <a:srgbClr val="2C2C2C"/>
                </a:solidFill>
                <a:cs typeface="+mn-ea"/>
                <a:sym typeface="+mn-lt"/>
              </a:rPr>
              <a:t>ed</a:t>
            </a:r>
            <a:r>
              <a:rPr lang="zh-CN" altLang="en-US" sz="1100" dirty="0">
                <a:solidFill>
                  <a:srgbClr val="2C2C2C"/>
                </a:solidFill>
                <a:cs typeface="+mn-ea"/>
                <a:sym typeface="+mn-lt"/>
              </a:rPr>
              <a:t> the full TensorFlow object detection repository</a:t>
            </a:r>
            <a:endParaRPr lang="zh-CN" altLang="en-US" sz="1100" dirty="0">
              <a:solidFill>
                <a:srgbClr val="2C2C2C"/>
              </a:solidFill>
              <a:cs typeface="+mn-ea"/>
              <a:sym typeface="+mn-lt"/>
            </a:endParaRPr>
          </a:p>
        </p:txBody>
      </p:sp>
      <p:sp>
        <p:nvSpPr>
          <p:cNvPr id="18" name="矩形 17"/>
          <p:cNvSpPr/>
          <p:nvPr/>
        </p:nvSpPr>
        <p:spPr>
          <a:xfrm>
            <a:off x="8378581" y="4323273"/>
            <a:ext cx="2808936" cy="598805"/>
          </a:xfrm>
          <a:prstGeom prst="rect">
            <a:avLst/>
          </a:prstGeom>
        </p:spPr>
        <p:txBody>
          <a:bodyPr wrap="square">
            <a:spAutoFit/>
          </a:bodyPr>
          <a:lstStyle/>
          <a:p>
            <a:pPr algn="ctr">
              <a:lnSpc>
                <a:spcPct val="150000"/>
              </a:lnSpc>
            </a:pPr>
            <a:r>
              <a:rPr lang="zh-CN" altLang="en-US" sz="1100" dirty="0">
                <a:solidFill>
                  <a:srgbClr val="2C2C2C"/>
                </a:solidFill>
                <a:cs typeface="+mn-ea"/>
                <a:sym typeface="+mn-lt"/>
              </a:rPr>
              <a:t>Download</a:t>
            </a:r>
            <a:r>
              <a:rPr lang="en-US" altLang="zh-CN" sz="1100" dirty="0">
                <a:solidFill>
                  <a:srgbClr val="2C2C2C"/>
                </a:solidFill>
                <a:cs typeface="+mn-ea"/>
                <a:sym typeface="+mn-lt"/>
              </a:rPr>
              <a:t>ed </a:t>
            </a:r>
            <a:r>
              <a:rPr lang="zh-CN" altLang="en-US" sz="1100" dirty="0">
                <a:solidFill>
                  <a:srgbClr val="2C2C2C"/>
                </a:solidFill>
                <a:cs typeface="+mn-ea"/>
                <a:sym typeface="+mn-lt"/>
              </a:rPr>
              <a:t>faster_rcnn_inception_v2_coco</a:t>
            </a:r>
            <a:endParaRPr lang="zh-CN" altLang="en-US" sz="1100" dirty="0">
              <a:solidFill>
                <a:srgbClr val="2C2C2C"/>
              </a:solidFill>
              <a:cs typeface="+mn-ea"/>
              <a:sym typeface="+mn-lt"/>
            </a:endParaRPr>
          </a:p>
        </p:txBody>
      </p:sp>
      <p:cxnSp>
        <p:nvCxnSpPr>
          <p:cNvPr id="22" name="直接连接符 21"/>
          <p:cNvCxnSpPr/>
          <p:nvPr/>
        </p:nvCxnSpPr>
        <p:spPr>
          <a:xfrm>
            <a:off x="6095999" y="1993730"/>
            <a:ext cx="0" cy="517241"/>
          </a:xfrm>
          <a:prstGeom prst="line">
            <a:avLst/>
          </a:prstGeom>
          <a:ln w="38100">
            <a:solidFill>
              <a:srgbClr val="FFBE4E"/>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6095999" y="5492615"/>
            <a:ext cx="0" cy="517241"/>
          </a:xfrm>
          <a:prstGeom prst="line">
            <a:avLst/>
          </a:prstGeom>
          <a:ln w="38100">
            <a:solidFill>
              <a:srgbClr val="FFBE4E"/>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4388547" y="428960"/>
            <a:ext cx="3414906" cy="521970"/>
          </a:xfrm>
          <a:prstGeom prst="rect">
            <a:avLst/>
          </a:prstGeom>
        </p:spPr>
        <p:txBody>
          <a:bodyPr wrap="square">
            <a:spAutoFit/>
          </a:bodyPr>
          <a:lstStyle/>
          <a:p>
            <a:pPr algn="ctr"/>
            <a:r>
              <a:rPr lang="en-US" altLang="zh-CN" sz="2800" i="1" dirty="0">
                <a:solidFill>
                  <a:schemeClr val="bg1"/>
                </a:solidFill>
                <a:latin typeface="Montserrat Semi Bold" panose="00000700000000000000" pitchFamily="50" charset="0"/>
                <a:cs typeface="+mn-ea"/>
                <a:sym typeface="+mn-lt"/>
              </a:rPr>
              <a:t>Works</a:t>
            </a:r>
            <a:endParaRPr lang="en-US" altLang="zh-CN" sz="2800" i="1" dirty="0">
              <a:solidFill>
                <a:schemeClr val="bg1"/>
              </a:solidFill>
              <a:latin typeface="Montserrat Semi Bold" panose="00000700000000000000" pitchFamily="50" charset="0"/>
              <a:cs typeface="+mn-ea"/>
              <a:sym typeface="+mn-l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rot="11377971">
            <a:off x="-945234" y="-945235"/>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椭圆 2"/>
          <p:cNvSpPr/>
          <p:nvPr/>
        </p:nvSpPr>
        <p:spPr>
          <a:xfrm rot="11377971">
            <a:off x="11246765" y="5912766"/>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矩形 8"/>
          <p:cNvSpPr/>
          <p:nvPr/>
        </p:nvSpPr>
        <p:spPr>
          <a:xfrm>
            <a:off x="841407" y="1993730"/>
            <a:ext cx="3135085" cy="43397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矩形 9"/>
          <p:cNvSpPr/>
          <p:nvPr/>
        </p:nvSpPr>
        <p:spPr>
          <a:xfrm>
            <a:off x="8215507" y="1993730"/>
            <a:ext cx="3135085" cy="4339771"/>
          </a:xfrm>
          <a:prstGeom prst="rect">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文本框 10"/>
          <p:cNvSpPr txBox="1"/>
          <p:nvPr/>
        </p:nvSpPr>
        <p:spPr>
          <a:xfrm>
            <a:off x="1644496" y="2792158"/>
            <a:ext cx="1413637" cy="645160"/>
          </a:xfrm>
          <a:prstGeom prst="rect">
            <a:avLst/>
          </a:prstGeom>
          <a:noFill/>
        </p:spPr>
        <p:txBody>
          <a:bodyPr wrap="square" rtlCol="0">
            <a:spAutoFit/>
          </a:bodyPr>
          <a:lstStyle/>
          <a:p>
            <a:pPr algn="ctr"/>
            <a:r>
              <a:rPr lang="zh-CN" altLang="en-US" sz="1200">
                <a:cs typeface="+mn-ea"/>
                <a:sym typeface="+mn-lt"/>
              </a:rPr>
              <a:t>Configure</a:t>
            </a:r>
            <a:r>
              <a:rPr lang="en-US" altLang="zh-CN" sz="1200">
                <a:cs typeface="+mn-ea"/>
                <a:sym typeface="+mn-lt"/>
              </a:rPr>
              <a:t>d</a:t>
            </a:r>
            <a:r>
              <a:rPr lang="zh-CN" altLang="en-US" sz="1200">
                <a:cs typeface="+mn-ea"/>
                <a:sym typeface="+mn-lt"/>
              </a:rPr>
              <a:t> environment variable</a:t>
            </a:r>
            <a:endParaRPr lang="zh-CN" altLang="en-US" sz="1200">
              <a:cs typeface="+mn-ea"/>
              <a:sym typeface="+mn-lt"/>
            </a:endParaRPr>
          </a:p>
        </p:txBody>
      </p:sp>
      <p:sp>
        <p:nvSpPr>
          <p:cNvPr id="12" name="矩形 11"/>
          <p:cNvSpPr/>
          <p:nvPr/>
        </p:nvSpPr>
        <p:spPr>
          <a:xfrm>
            <a:off x="1378857" y="2394857"/>
            <a:ext cx="1944914" cy="1625599"/>
          </a:xfrm>
          <a:prstGeom prst="rect">
            <a:avLst/>
          </a:prstGeom>
          <a:noFill/>
          <a:ln>
            <a:solidFill>
              <a:srgbClr val="2C2C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文本框 14"/>
          <p:cNvSpPr txBox="1"/>
          <p:nvPr/>
        </p:nvSpPr>
        <p:spPr>
          <a:xfrm>
            <a:off x="8810625" y="2705100"/>
            <a:ext cx="1945640" cy="737235"/>
          </a:xfrm>
          <a:prstGeom prst="rect">
            <a:avLst/>
          </a:prstGeom>
          <a:noFill/>
        </p:spPr>
        <p:txBody>
          <a:bodyPr wrap="square" rtlCol="0">
            <a:spAutoFit/>
          </a:bodyPr>
          <a:lstStyle/>
          <a:p>
            <a:pPr algn="ctr"/>
            <a:r>
              <a:rPr lang="zh-CN" altLang="en-US" sz="1400">
                <a:cs typeface="+mn-ea"/>
                <a:sym typeface="+mn-lt"/>
              </a:rPr>
              <a:t>every time </a:t>
            </a:r>
            <a:r>
              <a:rPr lang="en-US" altLang="zh-CN" sz="1400">
                <a:cs typeface="+mn-ea"/>
                <a:sym typeface="+mn-lt"/>
              </a:rPr>
              <a:t>to</a:t>
            </a:r>
            <a:r>
              <a:rPr lang="zh-CN" altLang="en-US" sz="1400">
                <a:cs typeface="+mn-ea"/>
                <a:sym typeface="+mn-lt"/>
              </a:rPr>
              <a:t> run </a:t>
            </a:r>
            <a:r>
              <a:rPr lang="en-US" altLang="zh-CN" sz="1400">
                <a:cs typeface="+mn-ea"/>
                <a:sym typeface="+mn-lt"/>
              </a:rPr>
              <a:t>the</a:t>
            </a:r>
            <a:r>
              <a:rPr lang="zh-CN" altLang="en-US" sz="1400">
                <a:cs typeface="+mn-ea"/>
                <a:sym typeface="+mn-lt"/>
              </a:rPr>
              <a:t> project must add this lines</a:t>
            </a:r>
            <a:endParaRPr lang="zh-CN" altLang="en-US" sz="1400">
              <a:cs typeface="+mn-ea"/>
              <a:sym typeface="+mn-lt"/>
            </a:endParaRPr>
          </a:p>
        </p:txBody>
      </p:sp>
      <p:sp>
        <p:nvSpPr>
          <p:cNvPr id="16" name="矩形 15"/>
          <p:cNvSpPr/>
          <p:nvPr/>
        </p:nvSpPr>
        <p:spPr>
          <a:xfrm>
            <a:off x="8810592" y="2394857"/>
            <a:ext cx="1944914" cy="1625599"/>
          </a:xfrm>
          <a:prstGeom prst="rect">
            <a:avLst/>
          </a:prstGeom>
          <a:noFill/>
          <a:ln>
            <a:solidFill>
              <a:srgbClr val="2C2C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 name="矩形 16"/>
          <p:cNvSpPr/>
          <p:nvPr/>
        </p:nvSpPr>
        <p:spPr>
          <a:xfrm>
            <a:off x="1089721" y="4323273"/>
            <a:ext cx="2808936" cy="1868805"/>
          </a:xfrm>
          <a:prstGeom prst="rect">
            <a:avLst/>
          </a:prstGeom>
        </p:spPr>
        <p:txBody>
          <a:bodyPr wrap="square">
            <a:spAutoFit/>
          </a:bodyPr>
          <a:lstStyle/>
          <a:p>
            <a:pPr marL="171450" indent="-171450" algn="l">
              <a:lnSpc>
                <a:spcPct val="150000"/>
              </a:lnSpc>
              <a:buFont typeface="Arial" panose="020B0604020202020204" pitchFamily="34" charset="0"/>
              <a:buChar char="•"/>
            </a:pPr>
            <a:r>
              <a:rPr sz="1100" dirty="0">
                <a:solidFill>
                  <a:srgbClr val="2C2C2C"/>
                </a:solidFill>
                <a:cs typeface="+mn-ea"/>
                <a:sym typeface="+mn-lt"/>
              </a:rPr>
              <a:t>Configure</a:t>
            </a:r>
            <a:r>
              <a:rPr lang="en-US" sz="1100" dirty="0">
                <a:solidFill>
                  <a:srgbClr val="2C2C2C"/>
                </a:solidFill>
                <a:cs typeface="+mn-ea"/>
                <a:sym typeface="+mn-lt"/>
              </a:rPr>
              <a:t>d</a:t>
            </a:r>
            <a:r>
              <a:rPr sz="1100" dirty="0">
                <a:solidFill>
                  <a:srgbClr val="2C2C2C"/>
                </a:solidFill>
                <a:cs typeface="+mn-ea"/>
                <a:sym typeface="+mn-lt"/>
              </a:rPr>
              <a:t> PYTHONPATH environment variable</a:t>
            </a:r>
            <a:endParaRPr sz="1100" dirty="0">
              <a:solidFill>
                <a:srgbClr val="2C2C2C"/>
              </a:solidFill>
              <a:cs typeface="+mn-ea"/>
              <a:sym typeface="+mn-lt"/>
            </a:endParaRPr>
          </a:p>
          <a:p>
            <a:pPr marL="171450" indent="-171450" algn="l">
              <a:lnSpc>
                <a:spcPct val="150000"/>
              </a:lnSpc>
              <a:buFont typeface="Arial" panose="020B0604020202020204" pitchFamily="34" charset="0"/>
              <a:buChar char="•"/>
            </a:pPr>
            <a:r>
              <a:rPr sz="1100" dirty="0">
                <a:solidFill>
                  <a:srgbClr val="2C2C2C"/>
                </a:solidFill>
                <a:cs typeface="+mn-ea"/>
                <a:sym typeface="+mn-lt"/>
              </a:rPr>
              <a:t>PYTHONPATH variable must be created that points to the directories \models</a:t>
            </a:r>
            <a:endParaRPr sz="1100" dirty="0">
              <a:solidFill>
                <a:srgbClr val="2C2C2C"/>
              </a:solidFill>
              <a:cs typeface="+mn-ea"/>
              <a:sym typeface="+mn-lt"/>
            </a:endParaRPr>
          </a:p>
          <a:p>
            <a:pPr algn="l">
              <a:lnSpc>
                <a:spcPct val="150000"/>
              </a:lnSpc>
            </a:pPr>
            <a:r>
              <a:rPr sz="1100" dirty="0">
                <a:solidFill>
                  <a:srgbClr val="2C2C2C"/>
                </a:solidFill>
                <a:cs typeface="+mn-ea"/>
                <a:sym typeface="+mn-lt"/>
              </a:rPr>
              <a:t>   \models\research</a:t>
            </a:r>
            <a:endParaRPr sz="1100" dirty="0">
              <a:solidFill>
                <a:srgbClr val="2C2C2C"/>
              </a:solidFill>
              <a:cs typeface="+mn-ea"/>
              <a:sym typeface="+mn-lt"/>
            </a:endParaRPr>
          </a:p>
          <a:p>
            <a:pPr algn="l">
              <a:lnSpc>
                <a:spcPct val="150000"/>
              </a:lnSpc>
            </a:pPr>
            <a:r>
              <a:rPr sz="1100" dirty="0">
                <a:solidFill>
                  <a:srgbClr val="2C2C2C"/>
                </a:solidFill>
                <a:cs typeface="+mn-ea"/>
                <a:sym typeface="+mn-lt"/>
              </a:rPr>
              <a:t>   \models\research\slim</a:t>
            </a:r>
            <a:endParaRPr sz="1100" dirty="0">
              <a:solidFill>
                <a:srgbClr val="2C2C2C"/>
              </a:solidFill>
              <a:cs typeface="+mn-ea"/>
              <a:sym typeface="+mn-lt"/>
            </a:endParaRPr>
          </a:p>
        </p:txBody>
      </p:sp>
      <p:sp>
        <p:nvSpPr>
          <p:cNvPr id="18" name="矩形 17"/>
          <p:cNvSpPr/>
          <p:nvPr/>
        </p:nvSpPr>
        <p:spPr>
          <a:xfrm>
            <a:off x="8446526" y="4196273"/>
            <a:ext cx="2808936" cy="2122805"/>
          </a:xfrm>
          <a:prstGeom prst="rect">
            <a:avLst/>
          </a:prstGeom>
        </p:spPr>
        <p:txBody>
          <a:bodyPr wrap="square">
            <a:spAutoFit/>
          </a:bodyPr>
          <a:lstStyle/>
          <a:p>
            <a:pPr marL="171450" indent="-171450" algn="l">
              <a:lnSpc>
                <a:spcPct val="150000"/>
              </a:lnSpc>
              <a:buFont typeface="Arial" panose="020B0604020202020204" pitchFamily="34" charset="0"/>
              <a:buChar char="•"/>
            </a:pPr>
            <a:r>
              <a:rPr lang="zh-CN" altLang="en-US" sz="1100" dirty="0">
                <a:solidFill>
                  <a:srgbClr val="2C2C2C"/>
                </a:solidFill>
                <a:cs typeface="+mn-ea"/>
                <a:sym typeface="+mn-lt"/>
              </a:rPr>
              <a:t>set PYTHONPATH = C:\tensorflow1\models;C:\tensorflow1\models\research;C:\tensorflow1\models\research\slim</a:t>
            </a:r>
            <a:endParaRPr lang="zh-CN" altLang="en-US" sz="1100" dirty="0">
              <a:solidFill>
                <a:srgbClr val="2C2C2C"/>
              </a:solidFill>
              <a:cs typeface="+mn-ea"/>
              <a:sym typeface="+mn-lt"/>
            </a:endParaRPr>
          </a:p>
          <a:p>
            <a:pPr marL="171450" indent="-171450" algn="l">
              <a:lnSpc>
                <a:spcPct val="150000"/>
              </a:lnSpc>
              <a:buFont typeface="Arial" panose="020B0604020202020204" pitchFamily="34" charset="0"/>
              <a:buChar char="•"/>
            </a:pPr>
            <a:r>
              <a:rPr lang="zh-CN" altLang="en-US" sz="1100" dirty="0">
                <a:solidFill>
                  <a:srgbClr val="2C2C2C"/>
                </a:solidFill>
                <a:cs typeface="+mn-ea"/>
                <a:sym typeface="+mn-lt"/>
              </a:rPr>
              <a:t>echo %PYTHONPATH%</a:t>
            </a:r>
            <a:endParaRPr lang="zh-CN" altLang="en-US" sz="1100" dirty="0">
              <a:solidFill>
                <a:srgbClr val="2C2C2C"/>
              </a:solidFill>
              <a:cs typeface="+mn-ea"/>
              <a:sym typeface="+mn-lt"/>
            </a:endParaRPr>
          </a:p>
          <a:p>
            <a:pPr marL="171450" indent="-171450" algn="l">
              <a:lnSpc>
                <a:spcPct val="150000"/>
              </a:lnSpc>
              <a:buFont typeface="Arial" panose="020B0604020202020204" pitchFamily="34" charset="0"/>
              <a:buChar char="•"/>
            </a:pPr>
            <a:r>
              <a:rPr lang="zh-CN" altLang="en-US" sz="1100" dirty="0">
                <a:solidFill>
                  <a:srgbClr val="2C2C2C"/>
                </a:solidFill>
                <a:cs typeface="+mn-ea"/>
                <a:sym typeface="+mn-lt"/>
              </a:rPr>
              <a:t>set PATH=%PATH%;PYTHONPATH</a:t>
            </a:r>
            <a:endParaRPr lang="zh-CN" altLang="en-US" sz="1100" dirty="0">
              <a:solidFill>
                <a:srgbClr val="2C2C2C"/>
              </a:solidFill>
              <a:cs typeface="+mn-ea"/>
              <a:sym typeface="+mn-lt"/>
            </a:endParaRPr>
          </a:p>
          <a:p>
            <a:pPr marL="171450" indent="-171450" algn="l">
              <a:lnSpc>
                <a:spcPct val="150000"/>
              </a:lnSpc>
              <a:buFont typeface="Arial" panose="020B0604020202020204" pitchFamily="34" charset="0"/>
              <a:buChar char="•"/>
            </a:pPr>
            <a:r>
              <a:rPr lang="zh-CN" altLang="en-US" sz="1100" dirty="0">
                <a:solidFill>
                  <a:srgbClr val="2C2C2C"/>
                </a:solidFill>
                <a:cs typeface="+mn-ea"/>
                <a:sym typeface="+mn-lt"/>
              </a:rPr>
              <a:t>echo %PATH%</a:t>
            </a:r>
            <a:endParaRPr lang="zh-CN" altLang="en-US" sz="1100" dirty="0">
              <a:solidFill>
                <a:srgbClr val="2C2C2C"/>
              </a:solidFill>
              <a:cs typeface="+mn-ea"/>
              <a:sym typeface="+mn-lt"/>
            </a:endParaRPr>
          </a:p>
        </p:txBody>
      </p:sp>
      <p:cxnSp>
        <p:nvCxnSpPr>
          <p:cNvPr id="22" name="直接连接符 21"/>
          <p:cNvCxnSpPr/>
          <p:nvPr/>
        </p:nvCxnSpPr>
        <p:spPr>
          <a:xfrm>
            <a:off x="6095999" y="1993730"/>
            <a:ext cx="0" cy="517241"/>
          </a:xfrm>
          <a:prstGeom prst="line">
            <a:avLst/>
          </a:prstGeom>
          <a:ln w="38100">
            <a:solidFill>
              <a:srgbClr val="FFBE4E"/>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6095999" y="5492615"/>
            <a:ext cx="0" cy="517241"/>
          </a:xfrm>
          <a:prstGeom prst="line">
            <a:avLst/>
          </a:prstGeom>
          <a:ln w="38100">
            <a:solidFill>
              <a:srgbClr val="FFBE4E"/>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4388547" y="428960"/>
            <a:ext cx="3414906" cy="521970"/>
          </a:xfrm>
          <a:prstGeom prst="rect">
            <a:avLst/>
          </a:prstGeom>
        </p:spPr>
        <p:txBody>
          <a:bodyPr wrap="square">
            <a:spAutoFit/>
          </a:bodyPr>
          <a:lstStyle/>
          <a:p>
            <a:pPr algn="ctr"/>
            <a:r>
              <a:rPr lang="en-US" altLang="zh-CN" sz="2800" i="1" dirty="0">
                <a:solidFill>
                  <a:schemeClr val="bg1"/>
                </a:solidFill>
                <a:latin typeface="Montserrat Semi Bold" panose="00000700000000000000" pitchFamily="50" charset="0"/>
                <a:cs typeface="+mn-ea"/>
                <a:sym typeface="+mn-lt"/>
              </a:rPr>
              <a:t>Works</a:t>
            </a:r>
            <a:endParaRPr lang="en-US" altLang="zh-CN" sz="2800" i="1" dirty="0">
              <a:solidFill>
                <a:schemeClr val="bg1"/>
              </a:solidFill>
              <a:latin typeface="Montserrat Semi Bold" panose="00000700000000000000" pitchFamily="50" charset="0"/>
              <a:cs typeface="+mn-ea"/>
              <a:sym typeface="+mn-l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rot="11377971">
            <a:off x="-945234" y="-945235"/>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椭圆 2"/>
          <p:cNvSpPr/>
          <p:nvPr/>
        </p:nvSpPr>
        <p:spPr>
          <a:xfrm rot="11377971">
            <a:off x="11246765" y="5912766"/>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矩形 6"/>
          <p:cNvSpPr/>
          <p:nvPr/>
        </p:nvSpPr>
        <p:spPr>
          <a:xfrm>
            <a:off x="652626" y="1223374"/>
            <a:ext cx="2612572" cy="4078514"/>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矩形 8"/>
          <p:cNvSpPr/>
          <p:nvPr/>
        </p:nvSpPr>
        <p:spPr>
          <a:xfrm>
            <a:off x="1321037" y="1521912"/>
            <a:ext cx="1275750" cy="1103087"/>
          </a:xfrm>
          <a:prstGeom prst="rect">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cs typeface="+mn-ea"/>
                <a:sym typeface="+mn-lt"/>
              </a:rPr>
              <a:t>Compiled Protobufs</a:t>
            </a:r>
            <a:endParaRPr lang="en-US" altLang="zh-CN" sz="1400">
              <a:cs typeface="+mn-ea"/>
              <a:sym typeface="+mn-lt"/>
            </a:endParaRPr>
          </a:p>
        </p:txBody>
      </p:sp>
      <p:sp>
        <p:nvSpPr>
          <p:cNvPr id="27" name="矩形 26"/>
          <p:cNvSpPr/>
          <p:nvPr/>
        </p:nvSpPr>
        <p:spPr>
          <a:xfrm>
            <a:off x="769857" y="2961513"/>
            <a:ext cx="2378836" cy="2122805"/>
          </a:xfrm>
          <a:prstGeom prst="rect">
            <a:avLst/>
          </a:prstGeom>
        </p:spPr>
        <p:txBody>
          <a:bodyPr wrap="square">
            <a:spAutoFit/>
          </a:bodyPr>
          <a:lstStyle/>
          <a:p>
            <a:pPr algn="ctr">
              <a:lnSpc>
                <a:spcPct val="150000"/>
              </a:lnSpc>
            </a:pPr>
            <a:r>
              <a:rPr lang="zh-CN" altLang="en-US" sz="1100" dirty="0">
                <a:solidFill>
                  <a:schemeClr val="bg1"/>
                </a:solidFill>
                <a:cs typeface="+mn-ea"/>
                <a:sym typeface="+mn-lt"/>
              </a:rPr>
              <a:t>Protobuf (Protocol Buffers) libraries must be compiled , it used by TensorFlow to configure model and training parameters Open Anaconda Prompt and go to C:\tensorflow1\models\research</a:t>
            </a:r>
            <a:endParaRPr lang="zh-CN" altLang="en-US" sz="1100" dirty="0">
              <a:solidFill>
                <a:schemeClr val="bg1"/>
              </a:solidFill>
              <a:cs typeface="+mn-ea"/>
              <a:sym typeface="+mn-lt"/>
            </a:endParaRPr>
          </a:p>
        </p:txBody>
      </p:sp>
      <p:sp>
        <p:nvSpPr>
          <p:cNvPr id="31" name="矩形 30"/>
          <p:cNvSpPr/>
          <p:nvPr/>
        </p:nvSpPr>
        <p:spPr>
          <a:xfrm>
            <a:off x="4672330" y="1089660"/>
            <a:ext cx="6862445" cy="3553460"/>
          </a:xfrm>
          <a:prstGeom prst="rect">
            <a:avLst/>
          </a:prstGeom>
        </p:spPr>
        <p:txBody>
          <a:bodyPr wrap="square">
            <a:spAutoFit/>
          </a:bodyPr>
          <a:lstStyle/>
          <a:p>
            <a:pPr indent="0" algn="l">
              <a:lnSpc>
                <a:spcPct val="150000"/>
              </a:lnSpc>
              <a:buFont typeface="Arial" panose="020B0604020202020204" pitchFamily="34" charset="0"/>
              <a:buNone/>
            </a:pPr>
            <a:r>
              <a:rPr lang="zh-CN" altLang="en-US" sz="1000" dirty="0">
                <a:solidFill>
                  <a:schemeClr val="bg1"/>
                </a:solidFill>
                <a:cs typeface="+mn-ea"/>
                <a:sym typeface="+mn-lt"/>
              </a:rPr>
              <a:t>protoc --python_out=. .\object_detection\protos\anchor_generator.proto .\object_detection\protos\argmax_matcher.proto .\object_detection\protos\bipartite_matcher.proto .\object_detection\protos\box_coder.proto .\object_detection\protos\box_predictor.proto .\object_detection\protos\eval.proto .\object_detection\protos\faster_rcnn.proto .\object_detection\protos\faster_rcnn_box_coder.proto .\object_detection\protos\grid_anchor_generator.proto .\object_detection\protos\hyperparams.proto .\object_detection\protos\image_resizer.proto .\object_detection\protos\input_reader.proto .\object_detection\protos\losses.proto .\object_detection\protos\matcher.proto .\object_detection\protos\mean_stddev_box_coder.proto .\object_detection\protos\model.proto .\object_detection\protos\optimizer.proto .\object_detection\protos\pipeline.proto .\object_detection\protos\post_processing.proto .\object_detection\protos\preprocessor.proto .\object_detection\protos\region_similarity_calculator.proto .\object_detection\protos\square_box_coder.proto .\object_detection\protos\ssd.proto .\object_detection\protos\ssd_anchor_generator.proto .\object_detection\protos\string_int_label_map.proto .\object_detection\protos\train.proto .\object_detection\protos\keypoint_box_coder.proto .\object_detection\protos\multiscale_anchor_generator.proto .\object_detection\protos\graph_rewriter.proto</a:t>
            </a:r>
            <a:endParaRPr lang="zh-CN" altLang="en-US" sz="1000" dirty="0">
              <a:solidFill>
                <a:schemeClr val="bg1"/>
              </a:solidFill>
              <a:cs typeface="+mn-ea"/>
              <a:sym typeface="+mn-lt"/>
            </a:endParaRPr>
          </a:p>
        </p:txBody>
      </p:sp>
      <p:sp>
        <p:nvSpPr>
          <p:cNvPr id="36" name="矩形 35"/>
          <p:cNvSpPr/>
          <p:nvPr/>
        </p:nvSpPr>
        <p:spPr>
          <a:xfrm>
            <a:off x="4388547" y="428960"/>
            <a:ext cx="3414906" cy="521970"/>
          </a:xfrm>
          <a:prstGeom prst="rect">
            <a:avLst/>
          </a:prstGeom>
        </p:spPr>
        <p:txBody>
          <a:bodyPr wrap="square">
            <a:spAutoFit/>
          </a:bodyPr>
          <a:lstStyle/>
          <a:p>
            <a:pPr algn="ctr"/>
            <a:r>
              <a:rPr lang="en-US" altLang="zh-CN" sz="2800" i="1" dirty="0">
                <a:solidFill>
                  <a:schemeClr val="bg1"/>
                </a:solidFill>
                <a:latin typeface="Montserrat Semi Bold" panose="00000700000000000000" pitchFamily="50" charset="0"/>
                <a:cs typeface="+mn-ea"/>
                <a:sym typeface="+mn-lt"/>
              </a:rPr>
              <a:t>Works</a:t>
            </a:r>
            <a:endParaRPr lang="en-US" altLang="zh-CN" sz="2800" i="1" dirty="0">
              <a:solidFill>
                <a:schemeClr val="bg1"/>
              </a:solidFill>
              <a:latin typeface="Montserrat Semi Bold" panose="00000700000000000000" pitchFamily="50" charset="0"/>
              <a:cs typeface="+mn-ea"/>
              <a:sym typeface="+mn-lt"/>
            </a:endParaRPr>
          </a:p>
        </p:txBody>
      </p:sp>
      <p:sp>
        <p:nvSpPr>
          <p:cNvPr id="16" name="箭头: V 形 15"/>
          <p:cNvSpPr/>
          <p:nvPr/>
        </p:nvSpPr>
        <p:spPr>
          <a:xfrm>
            <a:off x="3993877" y="2375172"/>
            <a:ext cx="232229" cy="319315"/>
          </a:xfrm>
          <a:prstGeom prst="chevron">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cs typeface="+mn-ea"/>
              <a:sym typeface="+mn-lt"/>
            </a:endParaRPr>
          </a:p>
        </p:txBody>
      </p:sp>
      <p:sp>
        <p:nvSpPr>
          <p:cNvPr id="14" name="矩形 13"/>
          <p:cNvSpPr/>
          <p:nvPr/>
        </p:nvSpPr>
        <p:spPr>
          <a:xfrm>
            <a:off x="6013269" y="4643301"/>
            <a:ext cx="2151743" cy="2151743"/>
          </a:xfrm>
          <a:prstGeom prst="rect">
            <a:avLst/>
          </a:prstGeom>
          <a:noFill/>
          <a:ln>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zh-CN" altLang="en-US" sz="1200">
                <a:cs typeface="+mn-ea"/>
                <a:sym typeface="+mn-lt"/>
              </a:rPr>
              <a:t>(tensorflow1) C:\tensorflow1\models\research&gt; python setup.py build</a:t>
            </a:r>
            <a:endParaRPr lang="zh-CN" altLang="en-US" sz="1200">
              <a:cs typeface="+mn-ea"/>
              <a:sym typeface="+mn-lt"/>
            </a:endParaRPr>
          </a:p>
        </p:txBody>
      </p:sp>
      <p:sp>
        <p:nvSpPr>
          <p:cNvPr id="8" name="矩形 13"/>
          <p:cNvSpPr/>
          <p:nvPr/>
        </p:nvSpPr>
        <p:spPr>
          <a:xfrm>
            <a:off x="9025074" y="4643301"/>
            <a:ext cx="2151743" cy="2151743"/>
          </a:xfrm>
          <a:prstGeom prst="rect">
            <a:avLst/>
          </a:prstGeom>
          <a:noFill/>
          <a:ln>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zh-CN" altLang="en-US" sz="1200">
                <a:cs typeface="+mn-ea"/>
                <a:sym typeface="+mn-lt"/>
              </a:rPr>
              <a:t>(tensorflow1) C:\tensorflow1\models\research&gt; python setup.py install</a:t>
            </a:r>
            <a:endParaRPr lang="zh-CN" altLang="en-US" sz="1200">
              <a:cs typeface="+mn-ea"/>
              <a:sym typeface="+mn-lt"/>
            </a:endParaRPr>
          </a:p>
        </p:txBody>
      </p:sp>
      <p:sp>
        <p:nvSpPr>
          <p:cNvPr id="10" name="箭头: V 形 15"/>
          <p:cNvSpPr/>
          <p:nvPr/>
        </p:nvSpPr>
        <p:spPr>
          <a:xfrm>
            <a:off x="5471522" y="5559697"/>
            <a:ext cx="232229" cy="319315"/>
          </a:xfrm>
          <a:prstGeom prst="chevron">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cs typeface="+mn-ea"/>
              <a:sym typeface="+mn-lt"/>
            </a:endParaRPr>
          </a:p>
        </p:txBody>
      </p:sp>
      <p:sp>
        <p:nvSpPr>
          <p:cNvPr id="11" name="箭头: V 形 15"/>
          <p:cNvSpPr/>
          <p:nvPr/>
        </p:nvSpPr>
        <p:spPr>
          <a:xfrm rot="5400000">
            <a:off x="4931772" y="4808492"/>
            <a:ext cx="232229" cy="319315"/>
          </a:xfrm>
          <a:prstGeom prst="chevron">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cs typeface="+mn-ea"/>
              <a:sym typeface="+mn-lt"/>
            </a:endParaRPr>
          </a:p>
        </p:txBody>
      </p:sp>
      <p:sp>
        <p:nvSpPr>
          <p:cNvPr id="19" name="箭头: V 形 15"/>
          <p:cNvSpPr/>
          <p:nvPr/>
        </p:nvSpPr>
        <p:spPr>
          <a:xfrm rot="2820000">
            <a:off x="5037455" y="5342890"/>
            <a:ext cx="250190" cy="319405"/>
          </a:xfrm>
          <a:prstGeom prst="chevron">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cs typeface="+mn-ea"/>
              <a:sym typeface="+mn-lt"/>
            </a:endParaRPr>
          </a:p>
        </p:txBody>
      </p:sp>
      <p:sp>
        <p:nvSpPr>
          <p:cNvPr id="20" name="箭头: V 形 15"/>
          <p:cNvSpPr/>
          <p:nvPr/>
        </p:nvSpPr>
        <p:spPr>
          <a:xfrm>
            <a:off x="8438877" y="5559697"/>
            <a:ext cx="232229" cy="319315"/>
          </a:xfrm>
          <a:prstGeom prst="chevron">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cs typeface="+mn-ea"/>
              <a:sym typeface="+mn-l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rot="11377971">
            <a:off x="-945234" y="-945235"/>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椭圆 2"/>
          <p:cNvSpPr/>
          <p:nvPr/>
        </p:nvSpPr>
        <p:spPr>
          <a:xfrm rot="11377971">
            <a:off x="11246765" y="5912766"/>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矩形 6"/>
          <p:cNvSpPr/>
          <p:nvPr/>
        </p:nvSpPr>
        <p:spPr>
          <a:xfrm>
            <a:off x="1238096" y="1872344"/>
            <a:ext cx="2612572" cy="4078514"/>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 name="矩形 11"/>
          <p:cNvSpPr/>
          <p:nvPr/>
        </p:nvSpPr>
        <p:spPr>
          <a:xfrm>
            <a:off x="4789714" y="1872344"/>
            <a:ext cx="2612572" cy="4078514"/>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矩形 14"/>
          <p:cNvSpPr/>
          <p:nvPr/>
        </p:nvSpPr>
        <p:spPr>
          <a:xfrm>
            <a:off x="8341332" y="1872344"/>
            <a:ext cx="2612572" cy="4078514"/>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矩形 8"/>
          <p:cNvSpPr/>
          <p:nvPr/>
        </p:nvSpPr>
        <p:spPr>
          <a:xfrm>
            <a:off x="1906507" y="2264227"/>
            <a:ext cx="1275750" cy="1103087"/>
          </a:xfrm>
          <a:prstGeom prst="rect">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cs typeface="+mn-ea"/>
                <a:sym typeface="+mn-lt"/>
              </a:rPr>
              <a:t>Tested TensorFlow setup</a:t>
            </a:r>
            <a:endParaRPr lang="en-US" altLang="zh-CN" sz="1400">
              <a:cs typeface="+mn-ea"/>
              <a:sym typeface="+mn-lt"/>
            </a:endParaRPr>
          </a:p>
        </p:txBody>
      </p:sp>
      <p:sp>
        <p:nvSpPr>
          <p:cNvPr id="13" name="矩形 12"/>
          <p:cNvSpPr/>
          <p:nvPr/>
        </p:nvSpPr>
        <p:spPr>
          <a:xfrm>
            <a:off x="5458125" y="2264227"/>
            <a:ext cx="1275750" cy="1103087"/>
          </a:xfrm>
          <a:prstGeom prst="rect">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cs typeface="+mn-ea"/>
                <a:sym typeface="+mn-lt"/>
              </a:rPr>
              <a:t>Generate</a:t>
            </a:r>
            <a:r>
              <a:rPr lang="en-US" altLang="zh-CN" sz="1200">
                <a:cs typeface="+mn-ea"/>
                <a:sym typeface="+mn-lt"/>
              </a:rPr>
              <a:t>d</a:t>
            </a:r>
            <a:r>
              <a:rPr lang="zh-CN" altLang="en-US" sz="1200">
                <a:cs typeface="+mn-ea"/>
                <a:sym typeface="+mn-lt"/>
              </a:rPr>
              <a:t> Training Data</a:t>
            </a:r>
            <a:endParaRPr lang="zh-CN" altLang="en-US" sz="1200">
              <a:cs typeface="+mn-ea"/>
              <a:sym typeface="+mn-lt"/>
            </a:endParaRPr>
          </a:p>
        </p:txBody>
      </p:sp>
      <p:sp>
        <p:nvSpPr>
          <p:cNvPr id="27" name="矩形 26"/>
          <p:cNvSpPr/>
          <p:nvPr/>
        </p:nvSpPr>
        <p:spPr>
          <a:xfrm>
            <a:off x="1355327" y="3811778"/>
            <a:ext cx="2378836" cy="1614805"/>
          </a:xfrm>
          <a:prstGeom prst="rect">
            <a:avLst/>
          </a:prstGeom>
        </p:spPr>
        <p:txBody>
          <a:bodyPr wrap="square">
            <a:spAutoFit/>
          </a:bodyPr>
          <a:lstStyle/>
          <a:p>
            <a:pPr algn="l">
              <a:lnSpc>
                <a:spcPct val="150000"/>
              </a:lnSpc>
            </a:pPr>
            <a:r>
              <a:rPr lang="zh-CN" altLang="en-US" sz="1100" dirty="0">
                <a:solidFill>
                  <a:schemeClr val="bg1"/>
                </a:solidFill>
                <a:cs typeface="+mn-ea"/>
                <a:sym typeface="+mn-lt"/>
              </a:rPr>
              <a:t>Test</a:t>
            </a:r>
            <a:r>
              <a:rPr lang="en-US" altLang="zh-CN" sz="1100" dirty="0">
                <a:solidFill>
                  <a:schemeClr val="bg1"/>
                </a:solidFill>
                <a:cs typeface="+mn-ea"/>
                <a:sym typeface="+mn-lt"/>
              </a:rPr>
              <a:t>ed</a:t>
            </a:r>
            <a:r>
              <a:rPr lang="zh-CN" altLang="en-US" sz="1100" dirty="0">
                <a:solidFill>
                  <a:schemeClr val="bg1"/>
                </a:solidFill>
                <a:cs typeface="+mn-ea"/>
                <a:sym typeface="+mn-lt"/>
              </a:rPr>
              <a:t> TensorFlow setup to verify it works (tensorflow1) C:\tensorflow1\models\research\object_detection&gt; jupyter notebook object_detection_tutorial.ipynb</a:t>
            </a:r>
            <a:endParaRPr lang="zh-CN" altLang="en-US" sz="1100" dirty="0">
              <a:solidFill>
                <a:schemeClr val="bg1"/>
              </a:solidFill>
              <a:cs typeface="+mn-ea"/>
              <a:sym typeface="+mn-lt"/>
            </a:endParaRPr>
          </a:p>
        </p:txBody>
      </p:sp>
      <p:sp>
        <p:nvSpPr>
          <p:cNvPr id="31" name="矩形 30"/>
          <p:cNvSpPr/>
          <p:nvPr/>
        </p:nvSpPr>
        <p:spPr>
          <a:xfrm>
            <a:off x="4906707" y="3520313"/>
            <a:ext cx="2378836" cy="783590"/>
          </a:xfrm>
          <a:prstGeom prst="rect">
            <a:avLst/>
          </a:prstGeom>
        </p:spPr>
        <p:txBody>
          <a:bodyPr wrap="square">
            <a:spAutoFit/>
          </a:bodyPr>
          <a:lstStyle/>
          <a:p>
            <a:pPr indent="0" algn="l">
              <a:lnSpc>
                <a:spcPct val="150000"/>
              </a:lnSpc>
              <a:buFont typeface="Arial" panose="020B0604020202020204" pitchFamily="34" charset="0"/>
              <a:buNone/>
            </a:pPr>
            <a:r>
              <a:rPr lang="zh-CN" altLang="en-US" sz="1000" dirty="0">
                <a:solidFill>
                  <a:schemeClr val="bg1"/>
                </a:solidFill>
                <a:cs typeface="+mn-ea"/>
                <a:sym typeface="+mn-lt"/>
              </a:rPr>
              <a:t>TFRecords is an input data to the TensorFlow training model creat .csv files from .xml files</a:t>
            </a:r>
            <a:endParaRPr lang="zh-CN" altLang="en-US" sz="1000" dirty="0">
              <a:solidFill>
                <a:schemeClr val="bg1"/>
              </a:solidFill>
              <a:cs typeface="+mn-ea"/>
              <a:sym typeface="+mn-lt"/>
            </a:endParaRPr>
          </a:p>
        </p:txBody>
      </p:sp>
      <p:sp>
        <p:nvSpPr>
          <p:cNvPr id="35" name="矩形 34"/>
          <p:cNvSpPr/>
          <p:nvPr/>
        </p:nvSpPr>
        <p:spPr>
          <a:xfrm>
            <a:off x="8457928" y="3280283"/>
            <a:ext cx="2378836" cy="1014730"/>
          </a:xfrm>
          <a:prstGeom prst="rect">
            <a:avLst/>
          </a:prstGeom>
        </p:spPr>
        <p:txBody>
          <a:bodyPr wrap="square">
            <a:spAutoFit/>
          </a:bodyPr>
          <a:lstStyle/>
          <a:p>
            <a:pPr indent="0" algn="l">
              <a:lnSpc>
                <a:spcPct val="150000"/>
              </a:lnSpc>
              <a:buFont typeface="Arial" panose="020B0604020202020204" pitchFamily="34" charset="0"/>
              <a:buNone/>
            </a:pPr>
            <a:r>
              <a:rPr lang="zh-CN" altLang="en-US" sz="1000" dirty="0">
                <a:solidFill>
                  <a:schemeClr val="bg1"/>
                </a:solidFill>
                <a:cs typeface="+mn-ea"/>
                <a:sym typeface="+mn-lt"/>
              </a:rPr>
              <a:t>python generate_tfrecord.py --csv_input=images\train_labels.csv --image_dir=images\train --output_path=train.record</a:t>
            </a:r>
            <a:endParaRPr lang="zh-CN" altLang="en-US" sz="1000" dirty="0">
              <a:solidFill>
                <a:schemeClr val="bg1"/>
              </a:solidFill>
              <a:cs typeface="+mn-ea"/>
              <a:sym typeface="+mn-lt"/>
            </a:endParaRPr>
          </a:p>
        </p:txBody>
      </p:sp>
      <p:sp>
        <p:nvSpPr>
          <p:cNvPr id="36" name="矩形 35"/>
          <p:cNvSpPr/>
          <p:nvPr/>
        </p:nvSpPr>
        <p:spPr>
          <a:xfrm>
            <a:off x="4388547" y="428960"/>
            <a:ext cx="3414906" cy="521970"/>
          </a:xfrm>
          <a:prstGeom prst="rect">
            <a:avLst/>
          </a:prstGeom>
        </p:spPr>
        <p:txBody>
          <a:bodyPr wrap="square">
            <a:spAutoFit/>
          </a:bodyPr>
          <a:lstStyle/>
          <a:p>
            <a:pPr algn="ctr"/>
            <a:r>
              <a:rPr lang="en-US" altLang="zh-CN" sz="2800" i="1" dirty="0">
                <a:solidFill>
                  <a:schemeClr val="bg1"/>
                </a:solidFill>
                <a:latin typeface="Montserrat Semi Bold" panose="00000700000000000000" pitchFamily="50" charset="0"/>
                <a:cs typeface="+mn-ea"/>
                <a:sym typeface="+mn-lt"/>
              </a:rPr>
              <a:t>Works</a:t>
            </a:r>
            <a:endParaRPr lang="en-US" altLang="zh-CN" sz="2800" i="1" dirty="0">
              <a:solidFill>
                <a:schemeClr val="bg1"/>
              </a:solidFill>
              <a:latin typeface="Montserrat Semi Bold" panose="00000700000000000000" pitchFamily="50" charset="0"/>
              <a:cs typeface="+mn-ea"/>
              <a:sym typeface="+mn-lt"/>
            </a:endParaRPr>
          </a:p>
        </p:txBody>
      </p:sp>
      <p:sp>
        <p:nvSpPr>
          <p:cNvPr id="39" name="矩形 38"/>
          <p:cNvSpPr/>
          <p:nvPr/>
        </p:nvSpPr>
        <p:spPr>
          <a:xfrm>
            <a:off x="8544679" y="2176781"/>
            <a:ext cx="2205877" cy="506730"/>
          </a:xfrm>
          <a:prstGeom prst="rect">
            <a:avLst/>
          </a:prstGeom>
        </p:spPr>
        <p:txBody>
          <a:bodyPr wrap="square">
            <a:spAutoFit/>
          </a:bodyPr>
          <a:lstStyle/>
          <a:p>
            <a:pPr algn="ctr"/>
            <a:r>
              <a:rPr lang="zh-CN" altLang="en-US" sz="900" i="1" dirty="0">
                <a:solidFill>
                  <a:schemeClr val="bg1"/>
                </a:solidFill>
                <a:latin typeface="Montserrat Semi Bold" panose="00000700000000000000" pitchFamily="50" charset="0"/>
                <a:cs typeface="+mn-ea"/>
                <a:sym typeface="+mn-lt"/>
              </a:rPr>
              <a:t>This creates a train_labels.csv and test_labels.csv file in the \object_detection\images folder.</a:t>
            </a:r>
            <a:endParaRPr lang="zh-CN" altLang="en-US" sz="900" i="1" dirty="0">
              <a:solidFill>
                <a:schemeClr val="bg1"/>
              </a:solidFill>
              <a:latin typeface="Montserrat Semi Bold" panose="00000700000000000000" pitchFamily="50" charset="0"/>
              <a:cs typeface="+mn-ea"/>
              <a:sym typeface="+mn-lt"/>
            </a:endParaRPr>
          </a:p>
        </p:txBody>
      </p:sp>
      <p:sp>
        <p:nvSpPr>
          <p:cNvPr id="4" name="箭头: V 形 15"/>
          <p:cNvSpPr/>
          <p:nvPr/>
        </p:nvSpPr>
        <p:spPr>
          <a:xfrm>
            <a:off x="4204062" y="3492772"/>
            <a:ext cx="232229" cy="319315"/>
          </a:xfrm>
          <a:prstGeom prst="chevron">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5" name="箭头: V 形 15"/>
          <p:cNvSpPr/>
          <p:nvPr/>
        </p:nvSpPr>
        <p:spPr>
          <a:xfrm>
            <a:off x="7754982" y="3492772"/>
            <a:ext cx="232229" cy="319315"/>
          </a:xfrm>
          <a:prstGeom prst="chevron">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6" name="矩形 30"/>
          <p:cNvSpPr/>
          <p:nvPr/>
        </p:nvSpPr>
        <p:spPr>
          <a:xfrm>
            <a:off x="4906072" y="4752848"/>
            <a:ext cx="2378836" cy="1014730"/>
          </a:xfrm>
          <a:prstGeom prst="rect">
            <a:avLst/>
          </a:prstGeom>
        </p:spPr>
        <p:txBody>
          <a:bodyPr wrap="square">
            <a:spAutoFit/>
          </a:bodyPr>
          <a:p>
            <a:pPr marL="171450" indent="-171450" algn="l">
              <a:lnSpc>
                <a:spcPct val="150000"/>
              </a:lnSpc>
              <a:buFont typeface="Arial" panose="020B0604020202020204" pitchFamily="34" charset="0"/>
              <a:buChar char="•"/>
            </a:pPr>
            <a:r>
              <a:rPr lang="zh-CN" altLang="en-US" sz="1000" dirty="0">
                <a:solidFill>
                  <a:schemeClr val="bg1"/>
                </a:solidFill>
                <a:cs typeface="+mn-ea"/>
                <a:sym typeface="+mn-lt"/>
              </a:rPr>
              <a:t>cd C:\tensorflow1\models\research\object_detection</a:t>
            </a:r>
            <a:endParaRPr lang="zh-CN" altLang="en-US" sz="1000" dirty="0">
              <a:solidFill>
                <a:schemeClr val="bg1"/>
              </a:solidFill>
              <a:cs typeface="+mn-ea"/>
              <a:sym typeface="+mn-lt"/>
            </a:endParaRPr>
          </a:p>
          <a:p>
            <a:pPr marL="171450" indent="-171450" algn="l">
              <a:lnSpc>
                <a:spcPct val="150000"/>
              </a:lnSpc>
              <a:buFont typeface="Arial" panose="020B0604020202020204" pitchFamily="34" charset="0"/>
              <a:buChar char="•"/>
            </a:pPr>
            <a:r>
              <a:rPr lang="zh-CN" altLang="en-US" sz="1000" dirty="0">
                <a:solidFill>
                  <a:schemeClr val="bg1"/>
                </a:solidFill>
                <a:cs typeface="+mn-ea"/>
                <a:sym typeface="+mn-lt"/>
              </a:rPr>
              <a:t>python xml_to_csv.py</a:t>
            </a:r>
            <a:endParaRPr lang="zh-CN" altLang="en-US" sz="1000" dirty="0">
              <a:solidFill>
                <a:schemeClr val="bg1"/>
              </a:solidFill>
              <a:cs typeface="+mn-ea"/>
              <a:sym typeface="+mn-lt"/>
            </a:endParaRPr>
          </a:p>
        </p:txBody>
      </p:sp>
      <p:sp>
        <p:nvSpPr>
          <p:cNvPr id="8" name="箭头: V 形 15"/>
          <p:cNvSpPr/>
          <p:nvPr/>
        </p:nvSpPr>
        <p:spPr>
          <a:xfrm rot="5400000">
            <a:off x="5980157" y="4400187"/>
            <a:ext cx="232229" cy="319315"/>
          </a:xfrm>
          <a:prstGeom prst="chevron">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cs typeface="+mn-ea"/>
              <a:sym typeface="+mn-lt"/>
            </a:endParaRPr>
          </a:p>
        </p:txBody>
      </p:sp>
      <p:sp>
        <p:nvSpPr>
          <p:cNvPr id="11" name="矩形 34"/>
          <p:cNvSpPr/>
          <p:nvPr/>
        </p:nvSpPr>
        <p:spPr>
          <a:xfrm>
            <a:off x="8457928" y="4799203"/>
            <a:ext cx="2378836" cy="1014730"/>
          </a:xfrm>
          <a:prstGeom prst="rect">
            <a:avLst/>
          </a:prstGeom>
        </p:spPr>
        <p:txBody>
          <a:bodyPr wrap="square">
            <a:spAutoFit/>
          </a:bodyPr>
          <a:p>
            <a:pPr indent="0" algn="l">
              <a:lnSpc>
                <a:spcPct val="150000"/>
              </a:lnSpc>
              <a:buFont typeface="Arial" panose="020B0604020202020204" pitchFamily="34" charset="0"/>
              <a:buNone/>
            </a:pPr>
            <a:r>
              <a:rPr lang="zh-CN" altLang="en-US" sz="1000" dirty="0">
                <a:solidFill>
                  <a:schemeClr val="bg1"/>
                </a:solidFill>
                <a:cs typeface="+mn-ea"/>
                <a:sym typeface="+mn-lt"/>
              </a:rPr>
              <a:t>python generate_tfrecord.py --csv_input=images\t</a:t>
            </a:r>
            <a:r>
              <a:rPr lang="en-US" altLang="zh-CN" sz="1000" dirty="0">
                <a:solidFill>
                  <a:schemeClr val="bg1"/>
                </a:solidFill>
                <a:cs typeface="+mn-ea"/>
                <a:sym typeface="+mn-lt"/>
              </a:rPr>
              <a:t>est</a:t>
            </a:r>
            <a:r>
              <a:rPr lang="zh-CN" altLang="en-US" sz="1000" dirty="0">
                <a:solidFill>
                  <a:schemeClr val="bg1"/>
                </a:solidFill>
                <a:cs typeface="+mn-ea"/>
                <a:sym typeface="+mn-lt"/>
              </a:rPr>
              <a:t>_labels.csv --image_dir=images\t</a:t>
            </a:r>
            <a:r>
              <a:rPr lang="en-US" altLang="zh-CN" sz="1000" dirty="0">
                <a:solidFill>
                  <a:schemeClr val="bg1"/>
                </a:solidFill>
                <a:cs typeface="+mn-ea"/>
                <a:sym typeface="+mn-lt"/>
              </a:rPr>
              <a:t>est</a:t>
            </a:r>
            <a:r>
              <a:rPr lang="zh-CN" altLang="en-US" sz="1000" dirty="0">
                <a:solidFill>
                  <a:schemeClr val="bg1"/>
                </a:solidFill>
                <a:cs typeface="+mn-ea"/>
                <a:sym typeface="+mn-lt"/>
              </a:rPr>
              <a:t> --output_path=train.record</a:t>
            </a:r>
            <a:endParaRPr lang="zh-CN" altLang="en-US" sz="1000" dirty="0">
              <a:solidFill>
                <a:schemeClr val="bg1"/>
              </a:solidFill>
              <a:cs typeface="+mn-ea"/>
              <a:sym typeface="+mn-lt"/>
            </a:endParaRPr>
          </a:p>
        </p:txBody>
      </p:sp>
      <p:sp>
        <p:nvSpPr>
          <p:cNvPr id="16" name="箭头: V 形 15"/>
          <p:cNvSpPr/>
          <p:nvPr/>
        </p:nvSpPr>
        <p:spPr>
          <a:xfrm rot="5400000">
            <a:off x="9531077" y="2856502"/>
            <a:ext cx="232229" cy="319315"/>
          </a:xfrm>
          <a:prstGeom prst="chevron">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cs typeface="+mn-ea"/>
              <a:sym typeface="+mn-lt"/>
            </a:endParaRPr>
          </a:p>
        </p:txBody>
      </p:sp>
      <p:sp>
        <p:nvSpPr>
          <p:cNvPr id="17" name="箭头: V 形 15"/>
          <p:cNvSpPr/>
          <p:nvPr/>
        </p:nvSpPr>
        <p:spPr>
          <a:xfrm rot="5400000">
            <a:off x="9531712" y="4400187"/>
            <a:ext cx="232229" cy="319315"/>
          </a:xfrm>
          <a:prstGeom prst="chevron">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cs typeface="+mn-ea"/>
              <a:sym typeface="+mn-l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rot="11377971">
            <a:off x="-945234" y="-945235"/>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椭圆 2"/>
          <p:cNvSpPr/>
          <p:nvPr/>
        </p:nvSpPr>
        <p:spPr>
          <a:xfrm rot="11377971">
            <a:off x="11246765" y="5912766"/>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矩形 22"/>
          <p:cNvSpPr/>
          <p:nvPr/>
        </p:nvSpPr>
        <p:spPr>
          <a:xfrm>
            <a:off x="653506" y="1285585"/>
            <a:ext cx="2235200" cy="2133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 name="矩形 23"/>
          <p:cNvSpPr/>
          <p:nvPr/>
        </p:nvSpPr>
        <p:spPr>
          <a:xfrm>
            <a:off x="3844109" y="2038536"/>
            <a:ext cx="2235200" cy="2133600"/>
          </a:xfrm>
          <a:prstGeom prst="rect">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5" name="矩形 24"/>
          <p:cNvSpPr/>
          <p:nvPr/>
        </p:nvSpPr>
        <p:spPr>
          <a:xfrm>
            <a:off x="9833792" y="3419185"/>
            <a:ext cx="2235200" cy="2133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1" name="矩形 30"/>
          <p:cNvSpPr/>
          <p:nvPr/>
        </p:nvSpPr>
        <p:spPr>
          <a:xfrm>
            <a:off x="537870" y="1974081"/>
            <a:ext cx="2350902" cy="344805"/>
          </a:xfrm>
          <a:prstGeom prst="rect">
            <a:avLst/>
          </a:prstGeom>
        </p:spPr>
        <p:txBody>
          <a:bodyPr wrap="square">
            <a:spAutoFit/>
          </a:bodyPr>
          <a:lstStyle/>
          <a:p>
            <a:pPr algn="ctr">
              <a:lnSpc>
                <a:spcPct val="150000"/>
              </a:lnSpc>
            </a:pPr>
            <a:r>
              <a:rPr lang="en-US" altLang="zh-CN" sz="1100" dirty="0">
                <a:solidFill>
                  <a:srgbClr val="2C2C2C"/>
                </a:solidFill>
                <a:cs typeface="+mn-ea"/>
                <a:sym typeface="+mn-lt"/>
              </a:rPr>
              <a:t>Edited generate_tfrecord.py</a:t>
            </a:r>
            <a:endParaRPr lang="en-US" altLang="zh-CN" sz="1100" dirty="0">
              <a:solidFill>
                <a:srgbClr val="2C2C2C"/>
              </a:solidFill>
              <a:cs typeface="+mn-ea"/>
              <a:sym typeface="+mn-lt"/>
            </a:endParaRPr>
          </a:p>
        </p:txBody>
      </p:sp>
      <p:sp>
        <p:nvSpPr>
          <p:cNvPr id="39" name="矩形 38"/>
          <p:cNvSpPr/>
          <p:nvPr/>
        </p:nvSpPr>
        <p:spPr>
          <a:xfrm>
            <a:off x="3801029" y="2800915"/>
            <a:ext cx="2350902" cy="1106805"/>
          </a:xfrm>
          <a:prstGeom prst="rect">
            <a:avLst/>
          </a:prstGeom>
        </p:spPr>
        <p:txBody>
          <a:bodyPr wrap="square">
            <a:spAutoFit/>
          </a:bodyPr>
          <a:lstStyle/>
          <a:p>
            <a:pPr algn="ctr">
              <a:lnSpc>
                <a:spcPct val="150000"/>
              </a:lnSpc>
            </a:pPr>
            <a:r>
              <a:rPr lang="en-US" altLang="zh-CN" sz="1100" dirty="0">
                <a:solidFill>
                  <a:srgbClr val="2C2C2C"/>
                </a:solidFill>
                <a:cs typeface="+mn-ea"/>
                <a:sym typeface="+mn-lt"/>
              </a:rPr>
              <a:t>went to \data copy pet_label_map.pbtxt to \training dir and rename it to labelmap.pbtxt</a:t>
            </a:r>
            <a:endParaRPr lang="en-US" altLang="zh-CN" sz="1100" dirty="0">
              <a:solidFill>
                <a:srgbClr val="2C2C2C"/>
              </a:solidFill>
              <a:cs typeface="+mn-ea"/>
              <a:sym typeface="+mn-lt"/>
            </a:endParaRPr>
          </a:p>
        </p:txBody>
      </p:sp>
      <p:sp>
        <p:nvSpPr>
          <p:cNvPr id="47" name="矩形 46"/>
          <p:cNvSpPr/>
          <p:nvPr/>
        </p:nvSpPr>
        <p:spPr>
          <a:xfrm>
            <a:off x="4388547" y="428960"/>
            <a:ext cx="3414906" cy="521970"/>
          </a:xfrm>
          <a:prstGeom prst="rect">
            <a:avLst/>
          </a:prstGeom>
        </p:spPr>
        <p:txBody>
          <a:bodyPr wrap="square">
            <a:spAutoFit/>
          </a:bodyPr>
          <a:lstStyle/>
          <a:p>
            <a:pPr algn="ctr"/>
            <a:r>
              <a:rPr lang="en-US" sz="2800" i="1" dirty="0">
                <a:solidFill>
                  <a:schemeClr val="bg1"/>
                </a:solidFill>
                <a:latin typeface="Montserrat Semi Bold" panose="00000700000000000000" pitchFamily="50" charset="0"/>
                <a:cs typeface="+mn-ea"/>
                <a:sym typeface="+mn-lt"/>
              </a:rPr>
              <a:t>Works</a:t>
            </a:r>
            <a:endParaRPr lang="en-US" sz="2800" i="1" dirty="0">
              <a:solidFill>
                <a:schemeClr val="bg1"/>
              </a:solidFill>
              <a:latin typeface="Montserrat Semi Bold" panose="00000700000000000000" pitchFamily="50" charset="0"/>
              <a:cs typeface="+mn-ea"/>
              <a:sym typeface="+mn-lt"/>
            </a:endParaRPr>
          </a:p>
        </p:txBody>
      </p:sp>
      <p:sp>
        <p:nvSpPr>
          <p:cNvPr id="49" name="矩形 48"/>
          <p:cNvSpPr/>
          <p:nvPr/>
        </p:nvSpPr>
        <p:spPr>
          <a:xfrm>
            <a:off x="9862655" y="4118068"/>
            <a:ext cx="2205877" cy="737235"/>
          </a:xfrm>
          <a:prstGeom prst="rect">
            <a:avLst/>
          </a:prstGeom>
        </p:spPr>
        <p:txBody>
          <a:bodyPr wrap="square">
            <a:spAutoFit/>
          </a:bodyPr>
          <a:lstStyle/>
          <a:p>
            <a:pPr algn="l"/>
            <a:r>
              <a:rPr lang="en-US" altLang="zh-CN" sz="1400" i="1" dirty="0">
                <a:solidFill>
                  <a:schemeClr val="tx1">
                    <a:lumMod val="75000"/>
                    <a:lumOff val="25000"/>
                  </a:schemeClr>
                </a:solidFill>
                <a:latin typeface="Montserrat Semi Bold" panose="00000700000000000000" pitchFamily="50" charset="0"/>
                <a:cs typeface="+mn-ea"/>
                <a:sym typeface="+mn-lt"/>
              </a:rPr>
              <a:t>Configured object detection tranning pipelines</a:t>
            </a:r>
            <a:endParaRPr lang="en-US" altLang="zh-CN" sz="1400" i="1" dirty="0">
              <a:solidFill>
                <a:schemeClr val="tx1">
                  <a:lumMod val="75000"/>
                  <a:lumOff val="25000"/>
                </a:schemeClr>
              </a:solidFill>
              <a:latin typeface="Montserrat Semi Bold" panose="00000700000000000000" pitchFamily="50" charset="0"/>
              <a:cs typeface="+mn-ea"/>
              <a:sym typeface="+mn-lt"/>
            </a:endParaRPr>
          </a:p>
        </p:txBody>
      </p:sp>
      <p:sp>
        <p:nvSpPr>
          <p:cNvPr id="50" name="矩形 49"/>
          <p:cNvSpPr/>
          <p:nvPr/>
        </p:nvSpPr>
        <p:spPr>
          <a:xfrm>
            <a:off x="3873768" y="2155570"/>
            <a:ext cx="2205877" cy="645160"/>
          </a:xfrm>
          <a:prstGeom prst="rect">
            <a:avLst/>
          </a:prstGeom>
        </p:spPr>
        <p:txBody>
          <a:bodyPr wrap="square">
            <a:spAutoFit/>
          </a:bodyPr>
          <a:lstStyle/>
          <a:p>
            <a:pPr algn="ctr"/>
            <a:r>
              <a:rPr lang="en-US" altLang="zh-CN" sz="1200" i="1" dirty="0">
                <a:solidFill>
                  <a:schemeClr val="tx1"/>
                </a:solidFill>
                <a:effectLst>
                  <a:outerShdw blurRad="38100" dist="19050" dir="2700000" algn="tl" rotWithShape="0">
                    <a:schemeClr val="dk1">
                      <a:alpha val="40000"/>
                    </a:schemeClr>
                  </a:outerShdw>
                </a:effectLst>
                <a:latin typeface="Montserrat Semi Bold" panose="00000700000000000000" pitchFamily="50" charset="0"/>
                <a:cs typeface="+mn-ea"/>
                <a:sym typeface="+mn-lt"/>
              </a:rPr>
              <a:t>Created a label map and edit the training configuration file.</a:t>
            </a:r>
            <a:endParaRPr lang="en-US" altLang="zh-CN" sz="1200" i="1" dirty="0">
              <a:solidFill>
                <a:schemeClr val="tx1"/>
              </a:solidFill>
              <a:effectLst>
                <a:outerShdw blurRad="38100" dist="19050" dir="2700000" algn="tl" rotWithShape="0">
                  <a:schemeClr val="dk1">
                    <a:alpha val="40000"/>
                  </a:schemeClr>
                </a:outerShdw>
              </a:effectLst>
              <a:latin typeface="Montserrat Semi Bold" panose="00000700000000000000" pitchFamily="50" charset="0"/>
              <a:cs typeface="+mn-ea"/>
              <a:sym typeface="+mn-lt"/>
            </a:endParaRPr>
          </a:p>
        </p:txBody>
      </p:sp>
      <p:sp>
        <p:nvSpPr>
          <p:cNvPr id="5" name="矩形 23"/>
          <p:cNvSpPr/>
          <p:nvPr/>
        </p:nvSpPr>
        <p:spPr>
          <a:xfrm>
            <a:off x="6810194" y="2641786"/>
            <a:ext cx="2235200" cy="2133600"/>
          </a:xfrm>
          <a:prstGeom prst="rect">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sp>
        <p:nvSpPr>
          <p:cNvPr id="6" name="矩形 49"/>
          <p:cNvSpPr/>
          <p:nvPr/>
        </p:nvSpPr>
        <p:spPr>
          <a:xfrm>
            <a:off x="6839853" y="3419220"/>
            <a:ext cx="2205877" cy="460375"/>
          </a:xfrm>
          <a:prstGeom prst="rect">
            <a:avLst/>
          </a:prstGeom>
        </p:spPr>
        <p:txBody>
          <a:bodyPr wrap="square">
            <a:spAutoFit/>
          </a:bodyPr>
          <a:p>
            <a:pPr algn="ctr"/>
            <a:r>
              <a:rPr lang="en-US" altLang="zh-CN" sz="1200" i="1" dirty="0">
                <a:solidFill>
                  <a:schemeClr val="tx1"/>
                </a:solidFill>
                <a:effectLst>
                  <a:outerShdw blurRad="38100" dist="19050" dir="2700000" algn="tl" rotWithShape="0">
                    <a:schemeClr val="dk1">
                      <a:alpha val="40000"/>
                    </a:schemeClr>
                  </a:outerShdw>
                </a:effectLst>
                <a:latin typeface="Montserrat Semi Bold" panose="00000700000000000000" pitchFamily="50" charset="0"/>
                <a:cs typeface="+mn-ea"/>
                <a:sym typeface="+mn-lt"/>
              </a:rPr>
              <a:t>edited it to the class chinook</a:t>
            </a:r>
            <a:endParaRPr lang="en-US" altLang="zh-CN" sz="1200" i="1" dirty="0">
              <a:solidFill>
                <a:schemeClr val="tx1"/>
              </a:solidFill>
              <a:effectLst>
                <a:outerShdw blurRad="38100" dist="19050" dir="2700000" algn="tl" rotWithShape="0">
                  <a:schemeClr val="dk1">
                    <a:alpha val="40000"/>
                  </a:schemeClr>
                </a:outerShdw>
              </a:effectLst>
              <a:latin typeface="Montserrat Semi Bold" panose="00000700000000000000" pitchFamily="50" charset="0"/>
              <a:cs typeface="+mn-ea"/>
              <a:sym typeface="+mn-lt"/>
            </a:endParaRPr>
          </a:p>
        </p:txBody>
      </p:sp>
      <p:sp>
        <p:nvSpPr>
          <p:cNvPr id="17" name="箭头: V 形 16"/>
          <p:cNvSpPr/>
          <p:nvPr/>
        </p:nvSpPr>
        <p:spPr>
          <a:xfrm>
            <a:off x="3218904" y="2322467"/>
            <a:ext cx="232229" cy="319315"/>
          </a:xfrm>
          <a:prstGeom prst="chevron">
            <a:avLst/>
          </a:prstGeom>
          <a:noFill/>
          <a:ln>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cs typeface="+mn-ea"/>
              <a:sym typeface="+mn-lt"/>
            </a:endParaRPr>
          </a:p>
        </p:txBody>
      </p:sp>
      <p:sp>
        <p:nvSpPr>
          <p:cNvPr id="8" name="箭头: V 形 16"/>
          <p:cNvSpPr/>
          <p:nvPr/>
        </p:nvSpPr>
        <p:spPr>
          <a:xfrm>
            <a:off x="6296114" y="3100342"/>
            <a:ext cx="232229" cy="319315"/>
          </a:xfrm>
          <a:prstGeom prst="chevron">
            <a:avLst/>
          </a:prstGeom>
          <a:noFill/>
          <a:ln>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cs typeface="+mn-ea"/>
              <a:sym typeface="+mn-lt"/>
            </a:endParaRPr>
          </a:p>
        </p:txBody>
      </p:sp>
      <p:sp>
        <p:nvSpPr>
          <p:cNvPr id="9" name="箭头: V 形 16"/>
          <p:cNvSpPr/>
          <p:nvPr/>
        </p:nvSpPr>
        <p:spPr>
          <a:xfrm>
            <a:off x="9323794" y="3798842"/>
            <a:ext cx="232229" cy="319315"/>
          </a:xfrm>
          <a:prstGeom prst="chevron">
            <a:avLst/>
          </a:prstGeom>
          <a:noFill/>
          <a:ln>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cs typeface="+mn-ea"/>
              <a:sym typeface="+mn-l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rot="11377971">
            <a:off x="-945234" y="-945235"/>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椭圆 2"/>
          <p:cNvSpPr/>
          <p:nvPr/>
        </p:nvSpPr>
        <p:spPr>
          <a:xfrm rot="11377971">
            <a:off x="11246765" y="5912766"/>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矩形 6"/>
          <p:cNvSpPr/>
          <p:nvPr/>
        </p:nvSpPr>
        <p:spPr>
          <a:xfrm>
            <a:off x="1238096" y="1872344"/>
            <a:ext cx="2612572" cy="4078514"/>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 name="矩形 11"/>
          <p:cNvSpPr/>
          <p:nvPr/>
        </p:nvSpPr>
        <p:spPr>
          <a:xfrm>
            <a:off x="4789714" y="1872344"/>
            <a:ext cx="2612572" cy="4078514"/>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矩形 14"/>
          <p:cNvSpPr/>
          <p:nvPr/>
        </p:nvSpPr>
        <p:spPr>
          <a:xfrm>
            <a:off x="8341332" y="1872344"/>
            <a:ext cx="2612572" cy="4078514"/>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矩形 8"/>
          <p:cNvSpPr/>
          <p:nvPr/>
        </p:nvSpPr>
        <p:spPr>
          <a:xfrm>
            <a:off x="1906507" y="2264227"/>
            <a:ext cx="1275750" cy="1103087"/>
          </a:xfrm>
          <a:prstGeom prst="rect">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cs typeface="+mn-ea"/>
                <a:sym typeface="+mn-lt"/>
              </a:rPr>
              <a:t>Runned the </a:t>
            </a:r>
            <a:r>
              <a:rPr lang="en-US" altLang="zh-CN" sz="1400">
                <a:latin typeface="+mn-ea"/>
                <a:cs typeface="+mn-ea"/>
                <a:sym typeface="+mn-lt"/>
              </a:rPr>
              <a:t>training</a:t>
            </a:r>
            <a:endParaRPr lang="en-US" altLang="zh-CN" sz="1400">
              <a:latin typeface="+mn-ea"/>
              <a:cs typeface="+mn-ea"/>
              <a:sym typeface="+mn-lt"/>
            </a:endParaRPr>
          </a:p>
        </p:txBody>
      </p:sp>
      <p:sp>
        <p:nvSpPr>
          <p:cNvPr id="13" name="矩形 12"/>
          <p:cNvSpPr/>
          <p:nvPr/>
        </p:nvSpPr>
        <p:spPr>
          <a:xfrm>
            <a:off x="5458125" y="2264227"/>
            <a:ext cx="1275750" cy="1103087"/>
          </a:xfrm>
          <a:prstGeom prst="rect">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cs typeface="+mn-ea"/>
                <a:sym typeface="+mn-lt"/>
              </a:rPr>
              <a:t>Tensorboard</a:t>
            </a:r>
            <a:endParaRPr lang="zh-CN" altLang="en-US" sz="1200">
              <a:cs typeface="+mn-ea"/>
              <a:sym typeface="+mn-lt"/>
            </a:endParaRPr>
          </a:p>
        </p:txBody>
      </p:sp>
      <p:sp>
        <p:nvSpPr>
          <p:cNvPr id="27" name="矩形 26"/>
          <p:cNvSpPr/>
          <p:nvPr/>
        </p:nvSpPr>
        <p:spPr>
          <a:xfrm>
            <a:off x="1355327" y="3811778"/>
            <a:ext cx="2378836" cy="1360805"/>
          </a:xfrm>
          <a:prstGeom prst="rect">
            <a:avLst/>
          </a:prstGeom>
        </p:spPr>
        <p:txBody>
          <a:bodyPr wrap="square">
            <a:spAutoFit/>
          </a:bodyPr>
          <a:lstStyle/>
          <a:p>
            <a:pPr algn="ctr">
              <a:lnSpc>
                <a:spcPct val="150000"/>
              </a:lnSpc>
            </a:pPr>
            <a:r>
              <a:rPr lang="zh-CN" altLang="en-US" sz="1100" dirty="0">
                <a:solidFill>
                  <a:schemeClr val="bg1"/>
                </a:solidFill>
                <a:cs typeface="+mn-ea"/>
                <a:sym typeface="+mn-lt"/>
              </a:rPr>
              <a:t>python train.py --logtostderr --train_dir=training/ --pipeline_config_path=training/faster_rcnn_inception_v2_pets.config</a:t>
            </a:r>
            <a:endParaRPr lang="zh-CN" altLang="en-US" sz="1100" dirty="0">
              <a:solidFill>
                <a:schemeClr val="bg1"/>
              </a:solidFill>
              <a:cs typeface="+mn-ea"/>
              <a:sym typeface="+mn-lt"/>
            </a:endParaRPr>
          </a:p>
        </p:txBody>
      </p:sp>
      <p:sp>
        <p:nvSpPr>
          <p:cNvPr id="31" name="矩形 30"/>
          <p:cNvSpPr/>
          <p:nvPr/>
        </p:nvSpPr>
        <p:spPr>
          <a:xfrm>
            <a:off x="4906072" y="3811778"/>
            <a:ext cx="2378836" cy="1014730"/>
          </a:xfrm>
          <a:prstGeom prst="rect">
            <a:avLst/>
          </a:prstGeom>
        </p:spPr>
        <p:txBody>
          <a:bodyPr wrap="square">
            <a:spAutoFit/>
          </a:bodyPr>
          <a:lstStyle/>
          <a:p>
            <a:pPr indent="0" algn="l">
              <a:lnSpc>
                <a:spcPct val="150000"/>
              </a:lnSpc>
              <a:buFont typeface="Arial" panose="020B0604020202020204" pitchFamily="34" charset="0"/>
              <a:buNone/>
            </a:pPr>
            <a:r>
              <a:rPr lang="zh-CN" altLang="en-US" sz="1000" dirty="0">
                <a:solidFill>
                  <a:schemeClr val="bg1"/>
                </a:solidFill>
                <a:cs typeface="+mn-ea"/>
                <a:sym typeface="+mn-lt"/>
              </a:rPr>
              <a:t>in cmd (tensorflow1) C:\tensorflow1\models\research\object_detection&gt;tensorboard --logdir=training</a:t>
            </a:r>
            <a:endParaRPr lang="zh-CN" altLang="en-US" sz="1000" dirty="0">
              <a:solidFill>
                <a:schemeClr val="bg1"/>
              </a:solidFill>
              <a:cs typeface="+mn-ea"/>
              <a:sym typeface="+mn-lt"/>
            </a:endParaRPr>
          </a:p>
        </p:txBody>
      </p:sp>
      <p:sp>
        <p:nvSpPr>
          <p:cNvPr id="35" name="矩形 34"/>
          <p:cNvSpPr/>
          <p:nvPr/>
        </p:nvSpPr>
        <p:spPr>
          <a:xfrm>
            <a:off x="8457928" y="2659888"/>
            <a:ext cx="2378836" cy="3207385"/>
          </a:xfrm>
          <a:prstGeom prst="rect">
            <a:avLst/>
          </a:prstGeom>
        </p:spPr>
        <p:txBody>
          <a:bodyPr wrap="square">
            <a:spAutoFit/>
          </a:bodyPr>
          <a:lstStyle/>
          <a:p>
            <a:pPr indent="0" algn="l">
              <a:lnSpc>
                <a:spcPct val="150000"/>
              </a:lnSpc>
              <a:buFont typeface="Arial" panose="020B0604020202020204" pitchFamily="34" charset="0"/>
              <a:buNone/>
            </a:pPr>
            <a:r>
              <a:rPr lang="zh-CN" altLang="en-US" sz="900" dirty="0">
                <a:solidFill>
                  <a:schemeClr val="bg1"/>
                </a:solidFill>
                <a:cs typeface="+mn-ea"/>
                <a:sym typeface="+mn-lt"/>
              </a:rPr>
              <a:t>training is complete ,the last step is to generate the frozen inference graph (.pb file) change “XXXX” in “model.ckpt-XXXX” should be replaced with the highest-numbered .ckpt file in the training folder:</a:t>
            </a:r>
            <a:endParaRPr lang="zh-CN" altLang="en-US" sz="900" dirty="0">
              <a:solidFill>
                <a:schemeClr val="bg1"/>
              </a:solidFill>
              <a:cs typeface="+mn-ea"/>
              <a:sym typeface="+mn-lt"/>
            </a:endParaRPr>
          </a:p>
          <a:p>
            <a:pPr indent="0" algn="l">
              <a:lnSpc>
                <a:spcPct val="150000"/>
              </a:lnSpc>
              <a:buFont typeface="Arial" panose="020B0604020202020204" pitchFamily="34" charset="0"/>
              <a:buNone/>
            </a:pPr>
            <a:endParaRPr lang="zh-CN" altLang="en-US" sz="900" dirty="0">
              <a:solidFill>
                <a:schemeClr val="bg1"/>
              </a:solidFill>
              <a:cs typeface="+mn-ea"/>
              <a:sym typeface="+mn-lt"/>
            </a:endParaRPr>
          </a:p>
          <a:p>
            <a:pPr indent="0" algn="l">
              <a:lnSpc>
                <a:spcPct val="150000"/>
              </a:lnSpc>
              <a:buFont typeface="Arial" panose="020B0604020202020204" pitchFamily="34" charset="0"/>
              <a:buNone/>
            </a:pPr>
            <a:r>
              <a:rPr lang="zh-CN" altLang="en-US" sz="900" dirty="0">
                <a:solidFill>
                  <a:schemeClr val="bg1"/>
                </a:solidFill>
                <a:cs typeface="+mn-ea"/>
                <a:sym typeface="+mn-lt"/>
              </a:rPr>
              <a:t>python export_inference_graph.py --input_type image_tensor --pipeline_config_path training/faster_rcnn_inception_v2_pets.config --trained_checkpoint_prefix training/model.ckpt-XXXX --output_directory inference_graph</a:t>
            </a:r>
            <a:endParaRPr lang="zh-CN" altLang="en-US" sz="900" dirty="0">
              <a:solidFill>
                <a:schemeClr val="bg1"/>
              </a:solidFill>
              <a:cs typeface="+mn-ea"/>
              <a:sym typeface="+mn-lt"/>
            </a:endParaRPr>
          </a:p>
        </p:txBody>
      </p:sp>
      <p:sp>
        <p:nvSpPr>
          <p:cNvPr id="36" name="矩形 35"/>
          <p:cNvSpPr/>
          <p:nvPr/>
        </p:nvSpPr>
        <p:spPr>
          <a:xfrm>
            <a:off x="4388547" y="428960"/>
            <a:ext cx="3414906" cy="521970"/>
          </a:xfrm>
          <a:prstGeom prst="rect">
            <a:avLst/>
          </a:prstGeom>
        </p:spPr>
        <p:txBody>
          <a:bodyPr wrap="square">
            <a:spAutoFit/>
          </a:bodyPr>
          <a:lstStyle/>
          <a:p>
            <a:pPr algn="ctr"/>
            <a:r>
              <a:rPr lang="en-US" altLang="zh-CN" sz="2800" i="1" dirty="0">
                <a:solidFill>
                  <a:schemeClr val="bg1"/>
                </a:solidFill>
                <a:latin typeface="Montserrat Semi Bold" panose="00000700000000000000" pitchFamily="50" charset="0"/>
                <a:cs typeface="+mn-ea"/>
                <a:sym typeface="+mn-lt"/>
              </a:rPr>
              <a:t>Works</a:t>
            </a:r>
            <a:endParaRPr lang="en-US" altLang="zh-CN" sz="2800" i="1" dirty="0">
              <a:solidFill>
                <a:schemeClr val="bg1"/>
              </a:solidFill>
              <a:latin typeface="Montserrat Semi Bold" panose="00000700000000000000" pitchFamily="50" charset="0"/>
              <a:cs typeface="+mn-ea"/>
              <a:sym typeface="+mn-lt"/>
            </a:endParaRPr>
          </a:p>
        </p:txBody>
      </p:sp>
      <p:sp>
        <p:nvSpPr>
          <p:cNvPr id="39" name="矩形 38"/>
          <p:cNvSpPr/>
          <p:nvPr/>
        </p:nvSpPr>
        <p:spPr>
          <a:xfrm>
            <a:off x="8544679" y="2176781"/>
            <a:ext cx="2205877" cy="275590"/>
          </a:xfrm>
          <a:prstGeom prst="rect">
            <a:avLst/>
          </a:prstGeom>
        </p:spPr>
        <p:txBody>
          <a:bodyPr wrap="square">
            <a:spAutoFit/>
          </a:bodyPr>
          <a:lstStyle/>
          <a:p>
            <a:pPr algn="ctr"/>
            <a:r>
              <a:rPr lang="zh-CN" altLang="en-US" sz="1200" i="1" dirty="0">
                <a:solidFill>
                  <a:schemeClr val="bg1"/>
                </a:solidFill>
                <a:latin typeface="Montserrat Semi Bold" panose="00000700000000000000" pitchFamily="50" charset="0"/>
                <a:cs typeface="+mn-ea"/>
                <a:sym typeface="+mn-lt"/>
              </a:rPr>
              <a:t>Export</a:t>
            </a:r>
            <a:r>
              <a:rPr lang="en-US" altLang="zh-CN" sz="1200" i="1" dirty="0">
                <a:solidFill>
                  <a:schemeClr val="bg1"/>
                </a:solidFill>
                <a:latin typeface="Montserrat Semi Bold" panose="00000700000000000000" pitchFamily="50" charset="0"/>
                <a:cs typeface="+mn-ea"/>
                <a:sym typeface="+mn-lt"/>
              </a:rPr>
              <a:t>ed</a:t>
            </a:r>
            <a:r>
              <a:rPr lang="zh-CN" altLang="en-US" sz="1200" i="1" dirty="0">
                <a:solidFill>
                  <a:schemeClr val="bg1"/>
                </a:solidFill>
                <a:latin typeface="Montserrat Semi Bold" panose="00000700000000000000" pitchFamily="50" charset="0"/>
                <a:cs typeface="+mn-ea"/>
                <a:sym typeface="+mn-lt"/>
              </a:rPr>
              <a:t> Inference Graph</a:t>
            </a:r>
            <a:endParaRPr lang="zh-CN" altLang="en-US" sz="1200" i="1" dirty="0">
              <a:solidFill>
                <a:schemeClr val="bg1"/>
              </a:solidFill>
              <a:latin typeface="Montserrat Semi Bold" panose="00000700000000000000" pitchFamily="50" charset="0"/>
              <a:cs typeface="+mn-ea"/>
              <a:sym typeface="+mn-lt"/>
            </a:endParaRPr>
          </a:p>
        </p:txBody>
      </p:sp>
      <p:sp>
        <p:nvSpPr>
          <p:cNvPr id="4" name="箭头: V 形 15"/>
          <p:cNvSpPr/>
          <p:nvPr/>
        </p:nvSpPr>
        <p:spPr>
          <a:xfrm>
            <a:off x="4204062" y="3492772"/>
            <a:ext cx="232229" cy="319315"/>
          </a:xfrm>
          <a:prstGeom prst="chevron">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5" name="箭头: V 形 15"/>
          <p:cNvSpPr/>
          <p:nvPr/>
        </p:nvSpPr>
        <p:spPr>
          <a:xfrm>
            <a:off x="7754982" y="3492772"/>
            <a:ext cx="232229" cy="319315"/>
          </a:xfrm>
          <a:prstGeom prst="chevron">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2C2C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0" name="组合 9"/>
          <p:cNvGrpSpPr/>
          <p:nvPr/>
        </p:nvGrpSpPr>
        <p:grpSpPr>
          <a:xfrm>
            <a:off x="9324294" y="-2867705"/>
            <a:ext cx="5735411" cy="5735411"/>
            <a:chOff x="9040131" y="-2677465"/>
            <a:chExt cx="5735411" cy="5735411"/>
          </a:xfrm>
        </p:grpSpPr>
        <p:sp>
          <p:nvSpPr>
            <p:cNvPr id="7" name="椭圆 6"/>
            <p:cNvSpPr/>
            <p:nvPr/>
          </p:nvSpPr>
          <p:spPr>
            <a:xfrm rot="11377971">
              <a:off x="10298572" y="-1419024"/>
              <a:ext cx="3218529" cy="321852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圆: 空心 8"/>
            <p:cNvSpPr/>
            <p:nvPr/>
          </p:nvSpPr>
          <p:spPr>
            <a:xfrm>
              <a:off x="9040131" y="-2677465"/>
              <a:ext cx="5735411" cy="5735411"/>
            </a:xfrm>
            <a:prstGeom prst="donut">
              <a:avLst>
                <a:gd name="adj" fmla="val 9923"/>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grpSp>
        <p:nvGrpSpPr>
          <p:cNvPr id="11" name="组合 10"/>
          <p:cNvGrpSpPr/>
          <p:nvPr/>
        </p:nvGrpSpPr>
        <p:grpSpPr>
          <a:xfrm>
            <a:off x="-2867706" y="3990294"/>
            <a:ext cx="5735411" cy="5735411"/>
            <a:chOff x="9040131" y="-2677465"/>
            <a:chExt cx="5735411" cy="5735411"/>
          </a:xfrm>
        </p:grpSpPr>
        <p:sp>
          <p:nvSpPr>
            <p:cNvPr id="12" name="椭圆 11"/>
            <p:cNvSpPr/>
            <p:nvPr/>
          </p:nvSpPr>
          <p:spPr>
            <a:xfrm rot="11377971">
              <a:off x="10298572" y="-1419024"/>
              <a:ext cx="3218529" cy="321852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3" name="圆: 空心 12"/>
            <p:cNvSpPr/>
            <p:nvPr/>
          </p:nvSpPr>
          <p:spPr>
            <a:xfrm>
              <a:off x="9040131" y="-2677465"/>
              <a:ext cx="5735411" cy="5735411"/>
            </a:xfrm>
            <a:prstGeom prst="donut">
              <a:avLst>
                <a:gd name="adj" fmla="val 9923"/>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cxnSp>
        <p:nvCxnSpPr>
          <p:cNvPr id="18" name="直接连接符 17"/>
          <p:cNvCxnSpPr/>
          <p:nvPr/>
        </p:nvCxnSpPr>
        <p:spPr>
          <a:xfrm>
            <a:off x="5871029" y="4587479"/>
            <a:ext cx="449943" cy="0"/>
          </a:xfrm>
          <a:prstGeom prst="line">
            <a:avLst/>
          </a:prstGeom>
          <a:ln>
            <a:solidFill>
              <a:srgbClr val="FFBE4E"/>
            </a:solidFill>
          </a:ln>
        </p:spPr>
        <p:style>
          <a:lnRef idx="1">
            <a:schemeClr val="accent1"/>
          </a:lnRef>
          <a:fillRef idx="0">
            <a:schemeClr val="accent1"/>
          </a:fillRef>
          <a:effectRef idx="0">
            <a:schemeClr val="accent1"/>
          </a:effectRef>
          <a:fontRef idx="minor">
            <a:schemeClr val="tx1"/>
          </a:fontRef>
        </p:style>
      </p:cxnSp>
      <p:sp>
        <p:nvSpPr>
          <p:cNvPr id="17" name="矩形 16"/>
          <p:cNvSpPr/>
          <p:nvPr/>
        </p:nvSpPr>
        <p:spPr>
          <a:xfrm>
            <a:off x="4146730" y="2914090"/>
            <a:ext cx="3899811" cy="1568450"/>
          </a:xfrm>
          <a:prstGeom prst="rect">
            <a:avLst/>
          </a:prstGeom>
        </p:spPr>
        <p:txBody>
          <a:bodyPr wrap="square">
            <a:spAutoFit/>
          </a:bodyPr>
          <a:lstStyle/>
          <a:p>
            <a:pPr algn="ctr"/>
            <a:r>
              <a:rPr lang="en-US" altLang="zh-CN" sz="3200" dirty="0">
                <a:solidFill>
                  <a:schemeClr val="bg1"/>
                </a:solidFill>
                <a:latin typeface="Montserrat Extra Bold" panose="00000900000000000000" pitchFamily="50" charset="0"/>
                <a:cs typeface="+mn-ea"/>
                <a:sym typeface="+mn-lt"/>
              </a:rPr>
              <a:t>Let's Start Detecting Images of Chinook</a:t>
            </a:r>
            <a:endParaRPr lang="en-US" altLang="zh-CN" sz="3200" dirty="0">
              <a:solidFill>
                <a:schemeClr val="bg1"/>
              </a:solidFill>
              <a:latin typeface="Montserrat Extra Bold" panose="00000900000000000000" pitchFamily="50" charset="0"/>
              <a:cs typeface="+mn-ea"/>
              <a:sym typeface="+mn-l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rot="11377971">
            <a:off x="-945234" y="-945235"/>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椭圆 2"/>
          <p:cNvSpPr/>
          <p:nvPr/>
        </p:nvSpPr>
        <p:spPr>
          <a:xfrm rot="11377971">
            <a:off x="11246765" y="5912766"/>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10" name="直接连接符 9"/>
          <p:cNvCxnSpPr/>
          <p:nvPr/>
        </p:nvCxnSpPr>
        <p:spPr>
          <a:xfrm>
            <a:off x="1335315" y="2206171"/>
            <a:ext cx="1669142" cy="0"/>
          </a:xfrm>
          <a:prstGeom prst="line">
            <a:avLst/>
          </a:prstGeom>
          <a:ln w="19050">
            <a:solidFill>
              <a:srgbClr val="2C2C2C"/>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1335315" y="5602514"/>
            <a:ext cx="1669142" cy="0"/>
          </a:xfrm>
          <a:prstGeom prst="line">
            <a:avLst/>
          </a:prstGeom>
          <a:ln w="19050">
            <a:solidFill>
              <a:srgbClr val="2C2C2C"/>
            </a:solidFill>
          </a:ln>
        </p:spPr>
        <p:style>
          <a:lnRef idx="1">
            <a:schemeClr val="accent1"/>
          </a:lnRef>
          <a:fillRef idx="0">
            <a:schemeClr val="accent1"/>
          </a:fillRef>
          <a:effectRef idx="0">
            <a:schemeClr val="accent1"/>
          </a:effectRef>
          <a:fontRef idx="minor">
            <a:schemeClr val="tx1"/>
          </a:fontRef>
        </p:style>
      </p:cxnSp>
      <p:pic>
        <p:nvPicPr>
          <p:cNvPr id="8" name="图片 7" descr="C:\Users\NOVOAIR\Documents\CSE465.2\Final Presentation\3.jpg3"/>
          <p:cNvPicPr>
            <a:picLocks noChangeAspect="1"/>
          </p:cNvPicPr>
          <p:nvPr/>
        </p:nvPicPr>
        <p:blipFill>
          <a:blip r:embed="rId1"/>
          <a:srcRect/>
          <a:stretch>
            <a:fillRect/>
          </a:stretch>
        </p:blipFill>
        <p:spPr>
          <a:xfrm>
            <a:off x="701040" y="2018030"/>
            <a:ext cx="4822190" cy="3126105"/>
          </a:xfrm>
          <a:prstGeom prst="rect">
            <a:avLst/>
          </a:prstGeom>
        </p:spPr>
      </p:pic>
      <p:sp>
        <p:nvSpPr>
          <p:cNvPr id="14" name="矩形 13"/>
          <p:cNvSpPr/>
          <p:nvPr/>
        </p:nvSpPr>
        <p:spPr>
          <a:xfrm>
            <a:off x="5841142" y="5083008"/>
            <a:ext cx="5183316" cy="817981"/>
          </a:xfrm>
          <a:prstGeom prst="rect">
            <a:avLst/>
          </a:prstGeom>
        </p:spPr>
        <p:txBody>
          <a:bodyPr wrap="square">
            <a:spAutoFit/>
          </a:bodyPr>
          <a:lstStyle/>
          <a:p>
            <a:pPr algn="ctr">
              <a:lnSpc>
                <a:spcPct val="150000"/>
              </a:lnSpc>
            </a:pPr>
            <a:r>
              <a:rPr lang="en-US" altLang="zh-CN" sz="1100" dirty="0">
                <a:solidFill>
                  <a:srgbClr val="2C2C2C"/>
                </a:solidFill>
                <a:cs typeface="+mn-ea"/>
                <a:sym typeface="+mn-lt"/>
              </a:rPr>
              <a:t>This PPT template for the rice husk designer pencil demo works, focusing on the production of </a:t>
            </a:r>
            <a:r>
              <a:rPr lang="en-US" altLang="zh-CN" sz="1100">
                <a:solidFill>
                  <a:srgbClr val="2C2C2C"/>
                </a:solidFill>
                <a:cs typeface="+mn-ea"/>
                <a:sym typeface="+mn-lt"/>
              </a:rPr>
              <a:t>high-end design husk designer pencil dem</a:t>
            </a:r>
            <a:endParaRPr lang="zh-CN" altLang="en-US" sz="1100" dirty="0">
              <a:solidFill>
                <a:srgbClr val="2C2C2C"/>
              </a:solidFill>
              <a:cs typeface="+mn-ea"/>
              <a:sym typeface="+mn-lt"/>
            </a:endParaRPr>
          </a:p>
        </p:txBody>
      </p:sp>
      <p:sp>
        <p:nvSpPr>
          <p:cNvPr id="15" name="矩形 14"/>
          <p:cNvSpPr/>
          <p:nvPr/>
        </p:nvSpPr>
        <p:spPr>
          <a:xfrm>
            <a:off x="1089722" y="567390"/>
            <a:ext cx="3414906" cy="521970"/>
          </a:xfrm>
          <a:prstGeom prst="rect">
            <a:avLst/>
          </a:prstGeom>
        </p:spPr>
        <p:txBody>
          <a:bodyPr wrap="square">
            <a:spAutoFit/>
          </a:bodyPr>
          <a:lstStyle/>
          <a:p>
            <a:pPr algn="ctr"/>
            <a:r>
              <a:rPr lang="en-US" altLang="zh-CN" sz="2800" i="1" dirty="0">
                <a:solidFill>
                  <a:schemeClr val="bg1"/>
                </a:solidFill>
                <a:latin typeface="Montserrat Semi Bold" panose="00000700000000000000" pitchFamily="50" charset="0"/>
                <a:cs typeface="+mn-ea"/>
                <a:sym typeface="+mn-lt"/>
              </a:rPr>
              <a:t>In</a:t>
            </a:r>
            <a:endParaRPr lang="en-US" altLang="zh-CN" sz="2800" i="1" dirty="0">
              <a:solidFill>
                <a:schemeClr val="bg1"/>
              </a:solidFill>
              <a:latin typeface="Montserrat Semi Bold" panose="00000700000000000000" pitchFamily="50" charset="0"/>
              <a:cs typeface="+mn-ea"/>
              <a:sym typeface="+mn-lt"/>
            </a:endParaRPr>
          </a:p>
        </p:txBody>
      </p:sp>
      <p:sp>
        <p:nvSpPr>
          <p:cNvPr id="4" name="矩形 14"/>
          <p:cNvSpPr/>
          <p:nvPr/>
        </p:nvSpPr>
        <p:spPr>
          <a:xfrm>
            <a:off x="6898702" y="450550"/>
            <a:ext cx="3414906" cy="521970"/>
          </a:xfrm>
          <a:prstGeom prst="rect">
            <a:avLst/>
          </a:prstGeom>
        </p:spPr>
        <p:txBody>
          <a:bodyPr wrap="square">
            <a:spAutoFit/>
          </a:bodyPr>
          <a:p>
            <a:pPr algn="ctr"/>
            <a:r>
              <a:rPr lang="en-US" altLang="zh-CN" sz="2800" i="1" dirty="0">
                <a:solidFill>
                  <a:schemeClr val="bg1"/>
                </a:solidFill>
                <a:latin typeface="Montserrat Semi Bold" panose="00000700000000000000" pitchFamily="50" charset="0"/>
                <a:cs typeface="+mn-ea"/>
                <a:sym typeface="+mn-lt"/>
              </a:rPr>
              <a:t>Out</a:t>
            </a:r>
            <a:endParaRPr lang="en-US" altLang="zh-CN" sz="2800" i="1" dirty="0">
              <a:solidFill>
                <a:schemeClr val="bg1"/>
              </a:solidFill>
              <a:latin typeface="Montserrat Semi Bold" panose="00000700000000000000" pitchFamily="50" charset="0"/>
              <a:cs typeface="+mn-ea"/>
              <a:sym typeface="+mn-lt"/>
            </a:endParaRPr>
          </a:p>
        </p:txBody>
      </p:sp>
      <p:pic>
        <p:nvPicPr>
          <p:cNvPr id="6" name="图片 7" descr="C:\Users\NOVOAIR\Documents\CSE465.2\Final Presentation\3.png3"/>
          <p:cNvPicPr>
            <a:picLocks noChangeAspect="1"/>
          </p:cNvPicPr>
          <p:nvPr/>
        </p:nvPicPr>
        <p:blipFill>
          <a:blip r:embed="rId2"/>
          <a:srcRect/>
          <a:stretch>
            <a:fillRect/>
          </a:stretch>
        </p:blipFill>
        <p:spPr>
          <a:xfrm>
            <a:off x="6898640" y="2018665"/>
            <a:ext cx="4477385" cy="3125470"/>
          </a:xfrm>
          <a:prstGeom prst="rect">
            <a:avLst/>
          </a:prstGeom>
        </p:spPr>
      </p:pic>
      <p:sp>
        <p:nvSpPr>
          <p:cNvPr id="17" name="箭头: V 形 16"/>
          <p:cNvSpPr/>
          <p:nvPr/>
        </p:nvSpPr>
        <p:spPr>
          <a:xfrm>
            <a:off x="6094819" y="3269252"/>
            <a:ext cx="232229" cy="319315"/>
          </a:xfrm>
          <a:prstGeom prst="chevron">
            <a:avLst/>
          </a:prstGeom>
          <a:noFill/>
          <a:ln>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cs typeface="+mn-ea"/>
              <a:sym typeface="+mn-lt"/>
            </a:endParaRPr>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rot="11377971">
            <a:off x="-945234" y="-945235"/>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椭圆 2"/>
          <p:cNvSpPr/>
          <p:nvPr/>
        </p:nvSpPr>
        <p:spPr>
          <a:xfrm rot="11377971">
            <a:off x="11246765" y="5912766"/>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10" name="直接连接符 9"/>
          <p:cNvCxnSpPr/>
          <p:nvPr/>
        </p:nvCxnSpPr>
        <p:spPr>
          <a:xfrm>
            <a:off x="1335315" y="2206171"/>
            <a:ext cx="1669142" cy="0"/>
          </a:xfrm>
          <a:prstGeom prst="line">
            <a:avLst/>
          </a:prstGeom>
          <a:ln w="19050">
            <a:solidFill>
              <a:srgbClr val="2C2C2C"/>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1335315" y="5602514"/>
            <a:ext cx="1669142" cy="0"/>
          </a:xfrm>
          <a:prstGeom prst="line">
            <a:avLst/>
          </a:prstGeom>
          <a:ln w="19050">
            <a:solidFill>
              <a:srgbClr val="2C2C2C"/>
            </a:solidFill>
          </a:ln>
        </p:spPr>
        <p:style>
          <a:lnRef idx="1">
            <a:schemeClr val="accent1"/>
          </a:lnRef>
          <a:fillRef idx="0">
            <a:schemeClr val="accent1"/>
          </a:fillRef>
          <a:effectRef idx="0">
            <a:schemeClr val="accent1"/>
          </a:effectRef>
          <a:fontRef idx="minor">
            <a:schemeClr val="tx1"/>
          </a:fontRef>
        </p:style>
      </p:cxnSp>
      <p:pic>
        <p:nvPicPr>
          <p:cNvPr id="8" name="图片 7" descr="C:\Users\NOVOAIR\Documents\CSE465.2\Final Presentation\4.jpg4"/>
          <p:cNvPicPr>
            <a:picLocks noChangeAspect="1"/>
          </p:cNvPicPr>
          <p:nvPr/>
        </p:nvPicPr>
        <p:blipFill>
          <a:blip r:embed="rId1"/>
          <a:srcRect/>
          <a:stretch>
            <a:fillRect/>
          </a:stretch>
        </p:blipFill>
        <p:spPr>
          <a:xfrm>
            <a:off x="768985" y="2018030"/>
            <a:ext cx="4686300" cy="3126105"/>
          </a:xfrm>
          <a:prstGeom prst="rect">
            <a:avLst/>
          </a:prstGeom>
        </p:spPr>
      </p:pic>
      <p:sp>
        <p:nvSpPr>
          <p:cNvPr id="14" name="矩形 13"/>
          <p:cNvSpPr/>
          <p:nvPr/>
        </p:nvSpPr>
        <p:spPr>
          <a:xfrm>
            <a:off x="5841142" y="5083008"/>
            <a:ext cx="5183316" cy="817981"/>
          </a:xfrm>
          <a:prstGeom prst="rect">
            <a:avLst/>
          </a:prstGeom>
        </p:spPr>
        <p:txBody>
          <a:bodyPr wrap="square">
            <a:spAutoFit/>
          </a:bodyPr>
          <a:lstStyle/>
          <a:p>
            <a:pPr algn="ctr">
              <a:lnSpc>
                <a:spcPct val="150000"/>
              </a:lnSpc>
            </a:pPr>
            <a:r>
              <a:rPr lang="en-US" altLang="zh-CN" sz="1100" dirty="0">
                <a:solidFill>
                  <a:srgbClr val="2C2C2C"/>
                </a:solidFill>
                <a:cs typeface="+mn-ea"/>
                <a:sym typeface="+mn-lt"/>
              </a:rPr>
              <a:t>This PPT template for the rice husk designer pencil demo works, focusing on the production of </a:t>
            </a:r>
            <a:r>
              <a:rPr lang="en-US" altLang="zh-CN" sz="1100">
                <a:solidFill>
                  <a:srgbClr val="2C2C2C"/>
                </a:solidFill>
                <a:cs typeface="+mn-ea"/>
                <a:sym typeface="+mn-lt"/>
              </a:rPr>
              <a:t>high-end design husk designer pencil dem</a:t>
            </a:r>
            <a:endParaRPr lang="zh-CN" altLang="en-US" sz="1100" dirty="0">
              <a:solidFill>
                <a:srgbClr val="2C2C2C"/>
              </a:solidFill>
              <a:cs typeface="+mn-ea"/>
              <a:sym typeface="+mn-lt"/>
            </a:endParaRPr>
          </a:p>
        </p:txBody>
      </p:sp>
      <p:sp>
        <p:nvSpPr>
          <p:cNvPr id="15" name="矩形 14"/>
          <p:cNvSpPr/>
          <p:nvPr/>
        </p:nvSpPr>
        <p:spPr>
          <a:xfrm>
            <a:off x="1089722" y="567390"/>
            <a:ext cx="3414906" cy="521970"/>
          </a:xfrm>
          <a:prstGeom prst="rect">
            <a:avLst/>
          </a:prstGeom>
        </p:spPr>
        <p:txBody>
          <a:bodyPr wrap="square">
            <a:spAutoFit/>
          </a:bodyPr>
          <a:lstStyle/>
          <a:p>
            <a:pPr algn="ctr"/>
            <a:r>
              <a:rPr lang="en-US" altLang="zh-CN" sz="2800" i="1" dirty="0">
                <a:solidFill>
                  <a:schemeClr val="bg1"/>
                </a:solidFill>
                <a:latin typeface="Montserrat Semi Bold" panose="00000700000000000000" pitchFamily="50" charset="0"/>
                <a:cs typeface="+mn-ea"/>
                <a:sym typeface="+mn-lt"/>
              </a:rPr>
              <a:t>In</a:t>
            </a:r>
            <a:endParaRPr lang="en-US" altLang="zh-CN" sz="2800" i="1" dirty="0">
              <a:solidFill>
                <a:schemeClr val="bg1"/>
              </a:solidFill>
              <a:latin typeface="Montserrat Semi Bold" panose="00000700000000000000" pitchFamily="50" charset="0"/>
              <a:cs typeface="+mn-ea"/>
              <a:sym typeface="+mn-lt"/>
            </a:endParaRPr>
          </a:p>
        </p:txBody>
      </p:sp>
      <p:sp>
        <p:nvSpPr>
          <p:cNvPr id="4" name="矩形 14"/>
          <p:cNvSpPr/>
          <p:nvPr/>
        </p:nvSpPr>
        <p:spPr>
          <a:xfrm>
            <a:off x="6898702" y="450550"/>
            <a:ext cx="3414906" cy="521970"/>
          </a:xfrm>
          <a:prstGeom prst="rect">
            <a:avLst/>
          </a:prstGeom>
        </p:spPr>
        <p:txBody>
          <a:bodyPr wrap="square">
            <a:spAutoFit/>
          </a:bodyPr>
          <a:p>
            <a:pPr algn="ctr"/>
            <a:r>
              <a:rPr lang="en-US" altLang="zh-CN" sz="2800" i="1" dirty="0">
                <a:solidFill>
                  <a:schemeClr val="bg1"/>
                </a:solidFill>
                <a:latin typeface="Montserrat Semi Bold" panose="00000700000000000000" pitchFamily="50" charset="0"/>
                <a:cs typeface="+mn-ea"/>
                <a:sym typeface="+mn-lt"/>
              </a:rPr>
              <a:t>Out</a:t>
            </a:r>
            <a:endParaRPr lang="en-US" altLang="zh-CN" sz="2800" i="1" dirty="0">
              <a:solidFill>
                <a:schemeClr val="bg1"/>
              </a:solidFill>
              <a:latin typeface="Montserrat Semi Bold" panose="00000700000000000000" pitchFamily="50" charset="0"/>
              <a:cs typeface="+mn-ea"/>
              <a:sym typeface="+mn-lt"/>
            </a:endParaRPr>
          </a:p>
        </p:txBody>
      </p:sp>
      <p:pic>
        <p:nvPicPr>
          <p:cNvPr id="6" name="图片 7" descr="C:\Users\NOVOAIR\Documents\CSE465.2\Final Presentation\4.png4"/>
          <p:cNvPicPr>
            <a:picLocks noChangeAspect="1"/>
          </p:cNvPicPr>
          <p:nvPr/>
        </p:nvPicPr>
        <p:blipFill>
          <a:blip r:embed="rId2"/>
          <a:srcRect/>
          <a:stretch>
            <a:fillRect/>
          </a:stretch>
        </p:blipFill>
        <p:spPr>
          <a:xfrm>
            <a:off x="6901498" y="2018665"/>
            <a:ext cx="4471670" cy="3125470"/>
          </a:xfrm>
          <a:prstGeom prst="rect">
            <a:avLst/>
          </a:prstGeom>
        </p:spPr>
      </p:pic>
      <p:sp>
        <p:nvSpPr>
          <p:cNvPr id="17" name="箭头: V 形 16"/>
          <p:cNvSpPr/>
          <p:nvPr/>
        </p:nvSpPr>
        <p:spPr>
          <a:xfrm>
            <a:off x="6094819" y="3269252"/>
            <a:ext cx="232229" cy="319315"/>
          </a:xfrm>
          <a:prstGeom prst="chevron">
            <a:avLst/>
          </a:prstGeom>
          <a:noFill/>
          <a:ln>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cs typeface="+mn-ea"/>
              <a:sym typeface="+mn-l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rot="11377971">
            <a:off x="-945234" y="-945235"/>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椭圆 2"/>
          <p:cNvSpPr/>
          <p:nvPr/>
        </p:nvSpPr>
        <p:spPr>
          <a:xfrm rot="11377971">
            <a:off x="11246765" y="5912766"/>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10" name="直接连接符 9"/>
          <p:cNvCxnSpPr/>
          <p:nvPr/>
        </p:nvCxnSpPr>
        <p:spPr>
          <a:xfrm>
            <a:off x="1335315" y="2206171"/>
            <a:ext cx="1669142" cy="0"/>
          </a:xfrm>
          <a:prstGeom prst="line">
            <a:avLst/>
          </a:prstGeom>
          <a:ln w="19050">
            <a:solidFill>
              <a:srgbClr val="2C2C2C"/>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1335315" y="5602514"/>
            <a:ext cx="1669142" cy="0"/>
          </a:xfrm>
          <a:prstGeom prst="line">
            <a:avLst/>
          </a:prstGeom>
          <a:ln w="19050">
            <a:solidFill>
              <a:srgbClr val="2C2C2C"/>
            </a:solidFill>
          </a:ln>
        </p:spPr>
        <p:style>
          <a:lnRef idx="1">
            <a:schemeClr val="accent1"/>
          </a:lnRef>
          <a:fillRef idx="0">
            <a:schemeClr val="accent1"/>
          </a:fillRef>
          <a:effectRef idx="0">
            <a:schemeClr val="accent1"/>
          </a:effectRef>
          <a:fontRef idx="minor">
            <a:schemeClr val="tx1"/>
          </a:fontRef>
        </p:style>
      </p:cxnSp>
      <p:pic>
        <p:nvPicPr>
          <p:cNvPr id="8" name="图片 7" descr="C:\Users\NOVOAIR\Documents\CSE465.2\Final Presentation\5.jpg5"/>
          <p:cNvPicPr>
            <a:picLocks noChangeAspect="1"/>
          </p:cNvPicPr>
          <p:nvPr/>
        </p:nvPicPr>
        <p:blipFill>
          <a:blip r:embed="rId1"/>
          <a:srcRect/>
          <a:stretch>
            <a:fillRect/>
          </a:stretch>
        </p:blipFill>
        <p:spPr>
          <a:xfrm>
            <a:off x="922655" y="2018030"/>
            <a:ext cx="4378960" cy="3126105"/>
          </a:xfrm>
          <a:prstGeom prst="rect">
            <a:avLst/>
          </a:prstGeom>
        </p:spPr>
      </p:pic>
      <p:sp>
        <p:nvSpPr>
          <p:cNvPr id="14" name="矩形 13"/>
          <p:cNvSpPr/>
          <p:nvPr/>
        </p:nvSpPr>
        <p:spPr>
          <a:xfrm>
            <a:off x="5841142" y="5083008"/>
            <a:ext cx="5183316" cy="817981"/>
          </a:xfrm>
          <a:prstGeom prst="rect">
            <a:avLst/>
          </a:prstGeom>
        </p:spPr>
        <p:txBody>
          <a:bodyPr wrap="square">
            <a:spAutoFit/>
          </a:bodyPr>
          <a:lstStyle/>
          <a:p>
            <a:pPr algn="ctr">
              <a:lnSpc>
                <a:spcPct val="150000"/>
              </a:lnSpc>
            </a:pPr>
            <a:r>
              <a:rPr lang="en-US" altLang="zh-CN" sz="1100" dirty="0">
                <a:solidFill>
                  <a:srgbClr val="2C2C2C"/>
                </a:solidFill>
                <a:cs typeface="+mn-ea"/>
                <a:sym typeface="+mn-lt"/>
              </a:rPr>
              <a:t>This PPT template for the rice husk designer pencil demo works, focusing on the production of </a:t>
            </a:r>
            <a:r>
              <a:rPr lang="en-US" altLang="zh-CN" sz="1100">
                <a:solidFill>
                  <a:srgbClr val="2C2C2C"/>
                </a:solidFill>
                <a:cs typeface="+mn-ea"/>
                <a:sym typeface="+mn-lt"/>
              </a:rPr>
              <a:t>high-end design husk designer pencil dem</a:t>
            </a:r>
            <a:endParaRPr lang="zh-CN" altLang="en-US" sz="1100" dirty="0">
              <a:solidFill>
                <a:srgbClr val="2C2C2C"/>
              </a:solidFill>
              <a:cs typeface="+mn-ea"/>
              <a:sym typeface="+mn-lt"/>
            </a:endParaRPr>
          </a:p>
        </p:txBody>
      </p:sp>
      <p:sp>
        <p:nvSpPr>
          <p:cNvPr id="15" name="矩形 14"/>
          <p:cNvSpPr/>
          <p:nvPr/>
        </p:nvSpPr>
        <p:spPr>
          <a:xfrm>
            <a:off x="1089722" y="567390"/>
            <a:ext cx="3414906" cy="521970"/>
          </a:xfrm>
          <a:prstGeom prst="rect">
            <a:avLst/>
          </a:prstGeom>
        </p:spPr>
        <p:txBody>
          <a:bodyPr wrap="square">
            <a:spAutoFit/>
          </a:bodyPr>
          <a:lstStyle/>
          <a:p>
            <a:pPr algn="ctr"/>
            <a:r>
              <a:rPr lang="en-US" altLang="zh-CN" sz="2800" i="1" dirty="0">
                <a:solidFill>
                  <a:schemeClr val="bg1"/>
                </a:solidFill>
                <a:latin typeface="Montserrat Semi Bold" panose="00000700000000000000" pitchFamily="50" charset="0"/>
                <a:cs typeface="+mn-ea"/>
                <a:sym typeface="+mn-lt"/>
              </a:rPr>
              <a:t>In</a:t>
            </a:r>
            <a:endParaRPr lang="en-US" altLang="zh-CN" sz="2800" i="1" dirty="0">
              <a:solidFill>
                <a:schemeClr val="bg1"/>
              </a:solidFill>
              <a:latin typeface="Montserrat Semi Bold" panose="00000700000000000000" pitchFamily="50" charset="0"/>
              <a:cs typeface="+mn-ea"/>
              <a:sym typeface="+mn-lt"/>
            </a:endParaRPr>
          </a:p>
        </p:txBody>
      </p:sp>
      <p:sp>
        <p:nvSpPr>
          <p:cNvPr id="4" name="矩形 14"/>
          <p:cNvSpPr/>
          <p:nvPr/>
        </p:nvSpPr>
        <p:spPr>
          <a:xfrm>
            <a:off x="6898702" y="450550"/>
            <a:ext cx="3414906" cy="521970"/>
          </a:xfrm>
          <a:prstGeom prst="rect">
            <a:avLst/>
          </a:prstGeom>
        </p:spPr>
        <p:txBody>
          <a:bodyPr wrap="square">
            <a:spAutoFit/>
          </a:bodyPr>
          <a:p>
            <a:pPr algn="ctr"/>
            <a:r>
              <a:rPr lang="en-US" altLang="zh-CN" sz="2800" i="1" dirty="0">
                <a:solidFill>
                  <a:schemeClr val="bg1"/>
                </a:solidFill>
                <a:latin typeface="Montserrat Semi Bold" panose="00000700000000000000" pitchFamily="50" charset="0"/>
                <a:cs typeface="+mn-ea"/>
                <a:sym typeface="+mn-lt"/>
              </a:rPr>
              <a:t>Out</a:t>
            </a:r>
            <a:endParaRPr lang="en-US" altLang="zh-CN" sz="2800" i="1" dirty="0">
              <a:solidFill>
                <a:schemeClr val="bg1"/>
              </a:solidFill>
              <a:latin typeface="Montserrat Semi Bold" panose="00000700000000000000" pitchFamily="50" charset="0"/>
              <a:cs typeface="+mn-ea"/>
              <a:sym typeface="+mn-lt"/>
            </a:endParaRPr>
          </a:p>
        </p:txBody>
      </p:sp>
      <p:pic>
        <p:nvPicPr>
          <p:cNvPr id="6" name="图片 7" descr="C:\Users\NOVOAIR\Documents\CSE465.2\Final Presentation\5.png5"/>
          <p:cNvPicPr>
            <a:picLocks noChangeAspect="1"/>
          </p:cNvPicPr>
          <p:nvPr/>
        </p:nvPicPr>
        <p:blipFill>
          <a:blip r:embed="rId2"/>
          <a:srcRect/>
          <a:stretch>
            <a:fillRect/>
          </a:stretch>
        </p:blipFill>
        <p:spPr>
          <a:xfrm>
            <a:off x="7030085" y="2018665"/>
            <a:ext cx="4214495" cy="3125470"/>
          </a:xfrm>
          <a:prstGeom prst="rect">
            <a:avLst/>
          </a:prstGeom>
        </p:spPr>
      </p:pic>
      <p:sp>
        <p:nvSpPr>
          <p:cNvPr id="17" name="箭头: V 形 16"/>
          <p:cNvSpPr/>
          <p:nvPr/>
        </p:nvSpPr>
        <p:spPr>
          <a:xfrm>
            <a:off x="6094819" y="3269252"/>
            <a:ext cx="232229" cy="319315"/>
          </a:xfrm>
          <a:prstGeom prst="chevron">
            <a:avLst/>
          </a:prstGeom>
          <a:noFill/>
          <a:ln>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cs typeface="+mn-ea"/>
              <a:sym typeface="+mn-l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2C2C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圆: 空心 2"/>
          <p:cNvSpPr/>
          <p:nvPr/>
        </p:nvSpPr>
        <p:spPr>
          <a:xfrm>
            <a:off x="1666875" y="-5581650"/>
            <a:ext cx="8858250" cy="8858250"/>
          </a:xfrm>
          <a:prstGeom prst="donut">
            <a:avLst>
              <a:gd name="adj" fmla="val 9923"/>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7" name="椭圆 6"/>
          <p:cNvSpPr/>
          <p:nvPr/>
        </p:nvSpPr>
        <p:spPr>
          <a:xfrm>
            <a:off x="3000375" y="-4314825"/>
            <a:ext cx="6191250" cy="6191250"/>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8" name="矩形 27"/>
          <p:cNvSpPr/>
          <p:nvPr/>
        </p:nvSpPr>
        <p:spPr>
          <a:xfrm>
            <a:off x="1333638" y="3983178"/>
            <a:ext cx="722748" cy="722748"/>
          </a:xfrm>
          <a:prstGeom prst="rect">
            <a:avLst/>
          </a:prstGeom>
          <a:noFill/>
          <a:ln>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solidFill>
                  <a:srgbClr val="FFBE4E"/>
                </a:solidFill>
                <a:cs typeface="+mn-ea"/>
                <a:sym typeface="+mn-lt"/>
              </a:rPr>
              <a:t>01</a:t>
            </a:r>
            <a:endParaRPr lang="zh-CN" altLang="en-US" sz="2400">
              <a:solidFill>
                <a:srgbClr val="FFBE4E"/>
              </a:solidFill>
              <a:cs typeface="+mn-ea"/>
              <a:sym typeface="+mn-lt"/>
            </a:endParaRPr>
          </a:p>
        </p:txBody>
      </p:sp>
      <p:sp>
        <p:nvSpPr>
          <p:cNvPr id="31" name="矩形 30"/>
          <p:cNvSpPr/>
          <p:nvPr/>
        </p:nvSpPr>
        <p:spPr>
          <a:xfrm>
            <a:off x="6399123" y="3983178"/>
            <a:ext cx="722748" cy="722748"/>
          </a:xfrm>
          <a:prstGeom prst="rect">
            <a:avLst/>
          </a:prstGeom>
          <a:noFill/>
          <a:ln>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solidFill>
                  <a:srgbClr val="FFBE4E"/>
                </a:solidFill>
                <a:cs typeface="+mn-ea"/>
                <a:sym typeface="+mn-lt"/>
              </a:rPr>
              <a:t>02</a:t>
            </a:r>
            <a:endParaRPr lang="zh-CN" altLang="en-US" sz="2400">
              <a:solidFill>
                <a:srgbClr val="FFBE4E"/>
              </a:solidFill>
              <a:cs typeface="+mn-ea"/>
              <a:sym typeface="+mn-lt"/>
            </a:endParaRPr>
          </a:p>
        </p:txBody>
      </p:sp>
      <p:sp>
        <p:nvSpPr>
          <p:cNvPr id="38" name="矩形 37"/>
          <p:cNvSpPr/>
          <p:nvPr/>
        </p:nvSpPr>
        <p:spPr>
          <a:xfrm>
            <a:off x="1333638" y="5184049"/>
            <a:ext cx="722748" cy="722748"/>
          </a:xfrm>
          <a:prstGeom prst="rect">
            <a:avLst/>
          </a:prstGeom>
          <a:noFill/>
          <a:ln>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solidFill>
                  <a:srgbClr val="FFBE4E"/>
                </a:solidFill>
                <a:cs typeface="+mn-ea"/>
                <a:sym typeface="+mn-lt"/>
              </a:rPr>
              <a:t>03</a:t>
            </a:r>
            <a:endParaRPr lang="zh-CN" altLang="en-US" sz="2400">
              <a:solidFill>
                <a:srgbClr val="FFBE4E"/>
              </a:solidFill>
              <a:cs typeface="+mn-ea"/>
              <a:sym typeface="+mn-lt"/>
            </a:endParaRPr>
          </a:p>
        </p:txBody>
      </p:sp>
      <p:sp>
        <p:nvSpPr>
          <p:cNvPr id="36" name="矩形 35"/>
          <p:cNvSpPr/>
          <p:nvPr/>
        </p:nvSpPr>
        <p:spPr>
          <a:xfrm>
            <a:off x="6399123" y="5184049"/>
            <a:ext cx="722748" cy="722748"/>
          </a:xfrm>
          <a:prstGeom prst="rect">
            <a:avLst/>
          </a:prstGeom>
          <a:noFill/>
          <a:ln>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solidFill>
                  <a:srgbClr val="FFBE4E"/>
                </a:solidFill>
                <a:cs typeface="+mn-ea"/>
                <a:sym typeface="+mn-lt"/>
              </a:rPr>
              <a:t>04</a:t>
            </a:r>
            <a:endParaRPr lang="zh-CN" altLang="en-US" sz="2400">
              <a:solidFill>
                <a:srgbClr val="FFBE4E"/>
              </a:solidFill>
              <a:cs typeface="+mn-ea"/>
              <a:sym typeface="+mn-lt"/>
            </a:endParaRPr>
          </a:p>
        </p:txBody>
      </p:sp>
      <p:sp>
        <p:nvSpPr>
          <p:cNvPr id="14" name="文本框 13"/>
          <p:cNvSpPr txBox="1"/>
          <p:nvPr/>
        </p:nvSpPr>
        <p:spPr>
          <a:xfrm>
            <a:off x="4737968" y="658815"/>
            <a:ext cx="2716065" cy="1076325"/>
          </a:xfrm>
          <a:prstGeom prst="rect">
            <a:avLst/>
          </a:prstGeom>
          <a:noFill/>
        </p:spPr>
        <p:txBody>
          <a:bodyPr wrap="square" rtlCol="0">
            <a:spAutoFit/>
          </a:bodyPr>
          <a:lstStyle/>
          <a:p>
            <a:pPr algn="ctr"/>
            <a:r>
              <a:rPr lang="en-US" altLang="zh-CN" sz="3200" b="1" dirty="0">
                <a:solidFill>
                  <a:schemeClr val="bg1"/>
                </a:solidFill>
                <a:latin typeface="Montserrat Extra Bold" panose="00000900000000000000" pitchFamily="50" charset="0"/>
                <a:cs typeface="+mn-ea"/>
                <a:sym typeface="+mn-lt"/>
              </a:rPr>
              <a:t>Machine Learning</a:t>
            </a:r>
            <a:endParaRPr lang="en-US" altLang="zh-CN" sz="3200" b="1" dirty="0">
              <a:solidFill>
                <a:schemeClr val="bg1"/>
              </a:solidFill>
              <a:latin typeface="Montserrat Extra Bold" panose="00000900000000000000" pitchFamily="50" charset="0"/>
              <a:cs typeface="+mn-ea"/>
              <a:sym typeface="+mn-lt"/>
            </a:endParaRPr>
          </a:p>
        </p:txBody>
      </p:sp>
      <p:sp>
        <p:nvSpPr>
          <p:cNvPr id="15" name="矩形 14"/>
          <p:cNvSpPr/>
          <p:nvPr/>
        </p:nvSpPr>
        <p:spPr>
          <a:xfrm>
            <a:off x="2402521" y="4113719"/>
            <a:ext cx="3390357" cy="460375"/>
          </a:xfrm>
          <a:prstGeom prst="rect">
            <a:avLst/>
          </a:prstGeom>
        </p:spPr>
        <p:style>
          <a:lnRef idx="1">
            <a:schemeClr val="accent4"/>
          </a:lnRef>
          <a:fillRef idx="3">
            <a:schemeClr val="accent4"/>
          </a:fillRef>
          <a:effectRef idx="2">
            <a:schemeClr val="accent4"/>
          </a:effectRef>
          <a:fontRef idx="minor">
            <a:schemeClr val="lt1"/>
          </a:fontRef>
        </p:style>
        <p:txBody>
          <a:bodyPr wrap="square">
            <a:spAutoFit/>
          </a:bodyPr>
          <a:lstStyle/>
          <a:p>
            <a:r>
              <a:rPr lang="en-US" altLang="zh-CN" sz="2400" dirty="0">
                <a:solidFill>
                  <a:schemeClr val="bg1"/>
                </a:solidFill>
                <a:latin typeface="Montserrat Extra Bold" panose="00000900000000000000" pitchFamily="50" charset="0"/>
                <a:cs typeface="+mn-ea"/>
                <a:sym typeface="+mn-lt"/>
              </a:rPr>
              <a:t>Image Dataset</a:t>
            </a:r>
            <a:endParaRPr lang="en-US" altLang="zh-CN" sz="2400" dirty="0">
              <a:solidFill>
                <a:schemeClr val="bg1"/>
              </a:solidFill>
              <a:latin typeface="Montserrat Extra Bold" panose="00000900000000000000" pitchFamily="50" charset="0"/>
              <a:cs typeface="+mn-ea"/>
              <a:sym typeface="+mn-lt"/>
            </a:endParaRPr>
          </a:p>
        </p:txBody>
      </p:sp>
      <p:sp>
        <p:nvSpPr>
          <p:cNvPr id="16" name="矩形 15"/>
          <p:cNvSpPr/>
          <p:nvPr/>
        </p:nvSpPr>
        <p:spPr>
          <a:xfrm>
            <a:off x="7409587" y="4113719"/>
            <a:ext cx="3390357" cy="460375"/>
          </a:xfrm>
          <a:prstGeom prst="rect">
            <a:avLst/>
          </a:prstGeom>
        </p:spPr>
        <p:style>
          <a:lnRef idx="1">
            <a:schemeClr val="accent4"/>
          </a:lnRef>
          <a:fillRef idx="2">
            <a:schemeClr val="accent4"/>
          </a:fillRef>
          <a:effectRef idx="1">
            <a:schemeClr val="accent4"/>
          </a:effectRef>
          <a:fontRef idx="minor">
            <a:schemeClr val="dk1"/>
          </a:fontRef>
        </p:style>
        <p:txBody>
          <a:bodyPr wrap="square">
            <a:spAutoFit/>
          </a:bodyPr>
          <a:lstStyle/>
          <a:p>
            <a:r>
              <a:rPr lang="en-US" altLang="zh-CN" sz="2400" dirty="0">
                <a:solidFill>
                  <a:schemeClr val="bg1"/>
                </a:solidFill>
                <a:latin typeface="Montserrat Extra Bold" panose="00000900000000000000" pitchFamily="50" charset="0"/>
                <a:cs typeface="+mn-ea"/>
                <a:sym typeface="+mn-lt"/>
              </a:rPr>
              <a:t>CNN</a:t>
            </a:r>
            <a:endParaRPr lang="en-US" altLang="zh-CN" sz="2400" dirty="0">
              <a:solidFill>
                <a:schemeClr val="bg1"/>
              </a:solidFill>
              <a:latin typeface="Montserrat Extra Bold" panose="00000900000000000000" pitchFamily="50" charset="0"/>
              <a:cs typeface="+mn-ea"/>
              <a:sym typeface="+mn-lt"/>
            </a:endParaRPr>
          </a:p>
        </p:txBody>
      </p:sp>
      <p:sp>
        <p:nvSpPr>
          <p:cNvPr id="17" name="矩形 16"/>
          <p:cNvSpPr/>
          <p:nvPr/>
        </p:nvSpPr>
        <p:spPr>
          <a:xfrm>
            <a:off x="2402521" y="5327582"/>
            <a:ext cx="3390357" cy="829945"/>
          </a:xfrm>
          <a:prstGeom prst="rect">
            <a:avLst/>
          </a:prstGeom>
        </p:spPr>
        <p:style>
          <a:lnRef idx="1">
            <a:schemeClr val="accent4"/>
          </a:lnRef>
          <a:fillRef idx="2">
            <a:schemeClr val="accent4"/>
          </a:fillRef>
          <a:effectRef idx="1">
            <a:schemeClr val="accent4"/>
          </a:effectRef>
          <a:fontRef idx="minor">
            <a:schemeClr val="dk1"/>
          </a:fontRef>
        </p:style>
        <p:txBody>
          <a:bodyPr wrap="square">
            <a:spAutoFit/>
          </a:bodyPr>
          <a:lstStyle/>
          <a:p>
            <a:r>
              <a:rPr lang="en-US" altLang="zh-CN" sz="2400" dirty="0">
                <a:solidFill>
                  <a:schemeClr val="bg1"/>
                </a:solidFill>
                <a:latin typeface="Montserrat Extra Bold" panose="00000900000000000000" pitchFamily="50" charset="0"/>
                <a:cs typeface="+mn-ea"/>
                <a:sym typeface="+mn-lt"/>
              </a:rPr>
              <a:t>Anaconda(Jupyter Notebook)</a:t>
            </a:r>
            <a:endParaRPr lang="en-US" altLang="zh-CN" sz="2400" dirty="0">
              <a:solidFill>
                <a:schemeClr val="bg1"/>
              </a:solidFill>
              <a:latin typeface="Montserrat Extra Bold" panose="00000900000000000000" pitchFamily="50" charset="0"/>
              <a:cs typeface="+mn-ea"/>
              <a:sym typeface="+mn-lt"/>
            </a:endParaRPr>
          </a:p>
        </p:txBody>
      </p:sp>
      <p:sp>
        <p:nvSpPr>
          <p:cNvPr id="4" name="矩形 15"/>
          <p:cNvSpPr/>
          <p:nvPr/>
        </p:nvSpPr>
        <p:spPr>
          <a:xfrm>
            <a:off x="7453402" y="5252909"/>
            <a:ext cx="3390357" cy="460375"/>
          </a:xfrm>
          <a:prstGeom prst="rect">
            <a:avLst/>
          </a:prstGeom>
        </p:spPr>
        <p:style>
          <a:lnRef idx="1">
            <a:schemeClr val="accent4"/>
          </a:lnRef>
          <a:fillRef idx="3">
            <a:schemeClr val="accent4"/>
          </a:fillRef>
          <a:effectRef idx="2">
            <a:schemeClr val="accent4"/>
          </a:effectRef>
          <a:fontRef idx="minor">
            <a:schemeClr val="lt1"/>
          </a:fontRef>
        </p:style>
        <p:txBody>
          <a:bodyPr wrap="square">
            <a:spAutoFit/>
          </a:bodyPr>
          <a:p>
            <a:r>
              <a:rPr lang="en-US" altLang="zh-CN" sz="2400" dirty="0">
                <a:solidFill>
                  <a:schemeClr val="bg1"/>
                </a:solidFill>
                <a:latin typeface="Montserrat Extra Bold" panose="00000900000000000000" pitchFamily="50" charset="0"/>
                <a:cs typeface="+mn-ea"/>
                <a:sym typeface="+mn-lt"/>
              </a:rPr>
              <a:t>TensorFlow-Gpu</a:t>
            </a:r>
            <a:endParaRPr lang="en-US" altLang="zh-CN" sz="2400" dirty="0">
              <a:solidFill>
                <a:schemeClr val="bg1"/>
              </a:solidFill>
              <a:latin typeface="Montserrat Extra Bold" panose="00000900000000000000" pitchFamily="50" charset="0"/>
              <a:cs typeface="+mn-ea"/>
              <a:sym typeface="+mn-l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2C2C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圆: 空心 2"/>
          <p:cNvSpPr/>
          <p:nvPr/>
        </p:nvSpPr>
        <p:spPr>
          <a:xfrm>
            <a:off x="1666875" y="-5581650"/>
            <a:ext cx="8858250" cy="8858250"/>
          </a:xfrm>
          <a:prstGeom prst="donut">
            <a:avLst>
              <a:gd name="adj" fmla="val 9923"/>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7" name="椭圆 6"/>
          <p:cNvSpPr/>
          <p:nvPr/>
        </p:nvSpPr>
        <p:spPr>
          <a:xfrm>
            <a:off x="3000375" y="-4314825"/>
            <a:ext cx="6191250" cy="6191250"/>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矩形: 圆角 10"/>
          <p:cNvSpPr/>
          <p:nvPr/>
        </p:nvSpPr>
        <p:spPr>
          <a:xfrm>
            <a:off x="5609771" y="435305"/>
            <a:ext cx="972458" cy="972458"/>
          </a:xfrm>
          <a:prstGeom prst="roundRect">
            <a:avLst>
              <a:gd name="adj" fmla="val 12189"/>
            </a:avLst>
          </a:prstGeom>
          <a:blipFill rotWithShape="1">
            <a:blip r:embed="rId1"/>
            <a:stretch>
              <a:fillRect/>
            </a:stretch>
          </a:blipFill>
          <a:ln w="28575">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rgbClr val="FFBE4E"/>
              </a:solidFill>
              <a:cs typeface="+mn-ea"/>
              <a:sym typeface="+mn-lt"/>
            </a:endParaRPr>
          </a:p>
        </p:txBody>
      </p:sp>
      <p:grpSp>
        <p:nvGrpSpPr>
          <p:cNvPr id="22" name="组合 21"/>
          <p:cNvGrpSpPr/>
          <p:nvPr/>
        </p:nvGrpSpPr>
        <p:grpSpPr>
          <a:xfrm rot="10800000">
            <a:off x="5805714" y="5879192"/>
            <a:ext cx="580573" cy="580573"/>
            <a:chOff x="5769429" y="5161990"/>
            <a:chExt cx="653143" cy="653143"/>
          </a:xfrm>
        </p:grpSpPr>
        <p:sp>
          <p:nvSpPr>
            <p:cNvPr id="20" name="椭圆 19"/>
            <p:cNvSpPr/>
            <p:nvPr/>
          </p:nvSpPr>
          <p:spPr>
            <a:xfrm>
              <a:off x="5769429" y="5161990"/>
              <a:ext cx="653143" cy="653143"/>
            </a:xfrm>
            <a:prstGeom prst="ellipse">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箭头: V 形 20"/>
            <p:cNvSpPr/>
            <p:nvPr/>
          </p:nvSpPr>
          <p:spPr>
            <a:xfrm rot="5400000">
              <a:off x="5970360" y="5362921"/>
              <a:ext cx="251280" cy="251280"/>
            </a:xfrm>
            <a:prstGeom prst="chevron">
              <a:avLst/>
            </a:prstGeom>
            <a:solidFill>
              <a:srgbClr val="2C2C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sp>
        <p:nvSpPr>
          <p:cNvPr id="25" name="矩形 24"/>
          <p:cNvSpPr/>
          <p:nvPr/>
        </p:nvSpPr>
        <p:spPr>
          <a:xfrm>
            <a:off x="5435600" y="5068908"/>
            <a:ext cx="1320800" cy="515920"/>
          </a:xfrm>
          <a:prstGeom prst="rect">
            <a:avLst/>
          </a:prstGeom>
          <a:noFill/>
          <a:ln>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cs typeface="+mn-ea"/>
                <a:sym typeface="+mn-lt"/>
              </a:rPr>
              <a:t>12.23.19</a:t>
            </a:r>
            <a:endParaRPr lang="en-US" altLang="zh-CN" dirty="0">
              <a:cs typeface="+mn-ea"/>
              <a:sym typeface="+mn-lt"/>
            </a:endParaRPr>
          </a:p>
        </p:txBody>
      </p:sp>
      <p:sp>
        <p:nvSpPr>
          <p:cNvPr id="26" name="椭圆 25"/>
          <p:cNvSpPr/>
          <p:nvPr/>
        </p:nvSpPr>
        <p:spPr>
          <a:xfrm>
            <a:off x="10267063" y="5639721"/>
            <a:ext cx="3218529" cy="321852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7" name="椭圆 26"/>
          <p:cNvSpPr/>
          <p:nvPr/>
        </p:nvSpPr>
        <p:spPr>
          <a:xfrm>
            <a:off x="-1332581" y="5639721"/>
            <a:ext cx="3218529" cy="321852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文本框 22"/>
          <p:cNvSpPr txBox="1"/>
          <p:nvPr/>
        </p:nvSpPr>
        <p:spPr>
          <a:xfrm>
            <a:off x="1919926" y="3570964"/>
            <a:ext cx="8352148" cy="830997"/>
          </a:xfrm>
          <a:prstGeom prst="rect">
            <a:avLst/>
          </a:prstGeom>
          <a:noFill/>
        </p:spPr>
        <p:txBody>
          <a:bodyPr wrap="square" rtlCol="0">
            <a:spAutoFit/>
          </a:bodyPr>
          <a:lstStyle/>
          <a:p>
            <a:pPr algn="ctr"/>
            <a:r>
              <a:rPr lang="en-US" altLang="zh-CN" sz="4800" b="1" dirty="0">
                <a:solidFill>
                  <a:schemeClr val="bg1"/>
                </a:solidFill>
                <a:latin typeface="Montserrat Extra Bold" panose="00000900000000000000" pitchFamily="50" charset="0"/>
                <a:cs typeface="+mn-ea"/>
                <a:sym typeface="+mn-lt"/>
              </a:rPr>
              <a:t>THANK YOU</a:t>
            </a:r>
            <a:endParaRPr lang="zh-CN" altLang="en-US" sz="4800" b="1" dirty="0">
              <a:solidFill>
                <a:schemeClr val="bg1"/>
              </a:solidFill>
              <a:latin typeface="Montserrat Extra Bold" panose="00000900000000000000" pitchFamily="50" charset="0"/>
              <a:cs typeface="+mn-ea"/>
              <a:sym typeface="+mn-lt"/>
            </a:endParaRPr>
          </a:p>
        </p:txBody>
      </p:sp>
      <p:cxnSp>
        <p:nvCxnSpPr>
          <p:cNvPr id="28" name="直接连接符 27"/>
          <p:cNvCxnSpPr/>
          <p:nvPr/>
        </p:nvCxnSpPr>
        <p:spPr>
          <a:xfrm>
            <a:off x="7588577" y="4597265"/>
            <a:ext cx="93018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3761294" y="4597265"/>
            <a:ext cx="93018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2C2C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0" name="组合 9"/>
          <p:cNvGrpSpPr/>
          <p:nvPr/>
        </p:nvGrpSpPr>
        <p:grpSpPr>
          <a:xfrm>
            <a:off x="9324294" y="-2867705"/>
            <a:ext cx="5735411" cy="5735411"/>
            <a:chOff x="9040131" y="-2677465"/>
            <a:chExt cx="5735411" cy="5735411"/>
          </a:xfrm>
        </p:grpSpPr>
        <p:sp>
          <p:nvSpPr>
            <p:cNvPr id="7" name="椭圆 6"/>
            <p:cNvSpPr/>
            <p:nvPr/>
          </p:nvSpPr>
          <p:spPr>
            <a:xfrm rot="11377971">
              <a:off x="10298572" y="-1419024"/>
              <a:ext cx="3218529" cy="321852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圆: 空心 8"/>
            <p:cNvSpPr/>
            <p:nvPr/>
          </p:nvSpPr>
          <p:spPr>
            <a:xfrm>
              <a:off x="9040131" y="-2677465"/>
              <a:ext cx="5735411" cy="5735411"/>
            </a:xfrm>
            <a:prstGeom prst="donut">
              <a:avLst>
                <a:gd name="adj" fmla="val 9923"/>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grpSp>
        <p:nvGrpSpPr>
          <p:cNvPr id="11" name="组合 10"/>
          <p:cNvGrpSpPr/>
          <p:nvPr/>
        </p:nvGrpSpPr>
        <p:grpSpPr>
          <a:xfrm>
            <a:off x="-2867706" y="3990294"/>
            <a:ext cx="5735411" cy="5735411"/>
            <a:chOff x="9040131" y="-2677465"/>
            <a:chExt cx="5735411" cy="5735411"/>
          </a:xfrm>
        </p:grpSpPr>
        <p:sp>
          <p:nvSpPr>
            <p:cNvPr id="12" name="椭圆 11"/>
            <p:cNvSpPr/>
            <p:nvPr/>
          </p:nvSpPr>
          <p:spPr>
            <a:xfrm rot="11377971">
              <a:off x="10298572" y="-1419024"/>
              <a:ext cx="3218529" cy="321852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3" name="圆: 空心 12"/>
            <p:cNvSpPr/>
            <p:nvPr/>
          </p:nvSpPr>
          <p:spPr>
            <a:xfrm>
              <a:off x="9040131" y="-2677465"/>
              <a:ext cx="5735411" cy="5735411"/>
            </a:xfrm>
            <a:prstGeom prst="donut">
              <a:avLst>
                <a:gd name="adj" fmla="val 9923"/>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sp>
        <p:nvSpPr>
          <p:cNvPr id="14" name="矩形 13"/>
          <p:cNvSpPr/>
          <p:nvPr/>
        </p:nvSpPr>
        <p:spPr>
          <a:xfrm>
            <a:off x="4146550" y="1463040"/>
            <a:ext cx="3804285" cy="2239645"/>
          </a:xfrm>
          <a:prstGeom prst="rect">
            <a:avLst/>
          </a:prstGeom>
          <a:blipFill rotWithShape="1">
            <a:blip r:embed="rId1"/>
            <a:stretch>
              <a:fillRect/>
            </a:stretch>
          </a:blip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6600">
              <a:solidFill>
                <a:schemeClr val="accent1">
                  <a:lumMod val="60000"/>
                  <a:lumOff val="40000"/>
                </a:schemeClr>
              </a:solidFill>
              <a:cs typeface="+mn-ea"/>
              <a:sym typeface="+mn-lt"/>
            </a:endParaRPr>
          </a:p>
        </p:txBody>
      </p:sp>
      <p:sp>
        <p:nvSpPr>
          <p:cNvPr id="16" name="矩形 15"/>
          <p:cNvSpPr/>
          <p:nvPr/>
        </p:nvSpPr>
        <p:spPr>
          <a:xfrm>
            <a:off x="2740666" y="4810589"/>
            <a:ext cx="6710668" cy="1639570"/>
          </a:xfrm>
          <a:prstGeom prst="rect">
            <a:avLst/>
          </a:prstGeom>
        </p:spPr>
        <p:txBody>
          <a:bodyPr wrap="square">
            <a:spAutoFit/>
          </a:bodyPr>
          <a:lstStyle/>
          <a:p>
            <a:pPr algn="ctr">
              <a:lnSpc>
                <a:spcPct val="120000"/>
              </a:lnSpc>
            </a:pPr>
            <a:r>
              <a:rPr lang="en-US" altLang="zh-CN" sz="1200" dirty="0">
                <a:solidFill>
                  <a:schemeClr val="bg1"/>
                </a:solidFill>
                <a:cs typeface="+mn-ea"/>
                <a:sym typeface="+mn-lt"/>
              </a:rPr>
              <a:t>TensorFlow is the second machine learning framework that Google created and used to design, build, and train deep learning models. You can use the TensorFlow library do to numerical computations, which in itself doesn’t seem all too special, but these computations are done with data flow graphs. In these graphs, nodes represent mathematical operations, while the edges represent the data, which usually are multidimensional data arrays or tensors, that are communicated between these edges.</a:t>
            </a:r>
            <a:endParaRPr lang="en-US" altLang="zh-CN" sz="1200" dirty="0">
              <a:solidFill>
                <a:schemeClr val="bg1"/>
              </a:solidFill>
              <a:cs typeface="+mn-ea"/>
              <a:sym typeface="+mn-lt"/>
            </a:endParaRPr>
          </a:p>
        </p:txBody>
      </p:sp>
      <p:cxnSp>
        <p:nvCxnSpPr>
          <p:cNvPr id="18" name="直接连接符 17"/>
          <p:cNvCxnSpPr/>
          <p:nvPr/>
        </p:nvCxnSpPr>
        <p:spPr>
          <a:xfrm>
            <a:off x="5871029" y="4587479"/>
            <a:ext cx="449943" cy="0"/>
          </a:xfrm>
          <a:prstGeom prst="line">
            <a:avLst/>
          </a:prstGeom>
          <a:ln>
            <a:solidFill>
              <a:srgbClr val="FFBE4E"/>
            </a:solidFill>
          </a:ln>
        </p:spPr>
        <p:style>
          <a:lnRef idx="1">
            <a:schemeClr val="accent1"/>
          </a:lnRef>
          <a:fillRef idx="0">
            <a:schemeClr val="accent1"/>
          </a:fillRef>
          <a:effectRef idx="0">
            <a:schemeClr val="accent1"/>
          </a:effectRef>
          <a:fontRef idx="minor">
            <a:schemeClr val="tx1"/>
          </a:fontRef>
        </p:style>
      </p:cxnSp>
      <p:sp>
        <p:nvSpPr>
          <p:cNvPr id="17" name="矩形 16"/>
          <p:cNvSpPr/>
          <p:nvPr/>
        </p:nvSpPr>
        <p:spPr>
          <a:xfrm>
            <a:off x="4146730" y="3990415"/>
            <a:ext cx="3899811" cy="460375"/>
          </a:xfrm>
          <a:prstGeom prst="rect">
            <a:avLst/>
          </a:prstGeom>
        </p:spPr>
        <p:txBody>
          <a:bodyPr wrap="square">
            <a:spAutoFit/>
          </a:bodyPr>
          <a:lstStyle/>
          <a:p>
            <a:pPr algn="ctr"/>
            <a:r>
              <a:rPr lang="en-US" altLang="zh-CN" sz="2400" dirty="0">
                <a:solidFill>
                  <a:schemeClr val="bg1"/>
                </a:solidFill>
                <a:latin typeface="Montserrat Extra Bold" panose="00000900000000000000" pitchFamily="50" charset="0"/>
                <a:cs typeface="+mn-ea"/>
                <a:sym typeface="+mn-lt"/>
              </a:rPr>
              <a:t>TensorFlow</a:t>
            </a:r>
            <a:endParaRPr lang="en-US" altLang="zh-CN" sz="2400" dirty="0">
              <a:solidFill>
                <a:schemeClr val="bg1"/>
              </a:solidFill>
              <a:latin typeface="Montserrat Extra Bold" panose="00000900000000000000" pitchFamily="50" charset="0"/>
              <a:cs typeface="+mn-ea"/>
              <a:sym typeface="+mn-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rot="11377971">
            <a:off x="-945234" y="-945235"/>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椭圆 2"/>
          <p:cNvSpPr/>
          <p:nvPr/>
        </p:nvSpPr>
        <p:spPr>
          <a:xfrm rot="11377971">
            <a:off x="11246765" y="5912766"/>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圆: 空心 7"/>
          <p:cNvSpPr/>
          <p:nvPr/>
        </p:nvSpPr>
        <p:spPr>
          <a:xfrm>
            <a:off x="-1391866" y="1090077"/>
            <a:ext cx="4963887" cy="4963887"/>
          </a:xfrm>
          <a:prstGeom prst="donut">
            <a:avLst>
              <a:gd name="adj" fmla="val 9923"/>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pic>
        <p:nvPicPr>
          <p:cNvPr id="10" name="图片 9" descr="C:\Users\NOVOAIR\Documents\CSE465.2\Final Presentation\brain.jpgbrain"/>
          <p:cNvPicPr>
            <a:picLocks noChangeAspect="1"/>
          </p:cNvPicPr>
          <p:nvPr/>
        </p:nvPicPr>
        <p:blipFill>
          <a:blip r:embed="rId1"/>
          <a:srcRect/>
          <a:stretch>
            <a:fillRect/>
          </a:stretch>
        </p:blipFill>
        <p:spPr>
          <a:xfrm>
            <a:off x="715651" y="2135832"/>
            <a:ext cx="4960620" cy="3307549"/>
          </a:xfrm>
          <a:prstGeom prst="rect">
            <a:avLst/>
          </a:prstGeom>
        </p:spPr>
      </p:pic>
      <p:sp>
        <p:nvSpPr>
          <p:cNvPr id="11" name="矩形 10"/>
          <p:cNvSpPr/>
          <p:nvPr/>
        </p:nvSpPr>
        <p:spPr>
          <a:xfrm>
            <a:off x="4733653" y="1533979"/>
            <a:ext cx="6981371" cy="48187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矩形 17"/>
          <p:cNvSpPr/>
          <p:nvPr/>
        </p:nvSpPr>
        <p:spPr>
          <a:xfrm>
            <a:off x="4881151" y="2372297"/>
            <a:ext cx="6220771" cy="1060450"/>
          </a:xfrm>
          <a:prstGeom prst="rect">
            <a:avLst/>
          </a:prstGeom>
        </p:spPr>
        <p:txBody>
          <a:bodyPr wrap="square">
            <a:spAutoFit/>
          </a:bodyPr>
          <a:lstStyle/>
          <a:p>
            <a:pPr algn="ctr">
              <a:lnSpc>
                <a:spcPct val="150000"/>
              </a:lnSpc>
            </a:pPr>
            <a:r>
              <a:rPr lang="zh-CN" altLang="en-US" sz="1400" dirty="0">
                <a:solidFill>
                  <a:srgbClr val="2C2C2C"/>
                </a:solidFill>
                <a:cs typeface="+mn-ea"/>
                <a:sym typeface="+mn-lt"/>
              </a:rPr>
              <a:t>Deep learning is a subfield of machine learning that is a set of algorithms that is inspired by the structure and function of the brain.</a:t>
            </a:r>
            <a:endParaRPr lang="zh-CN" altLang="en-US" sz="1400" dirty="0">
              <a:solidFill>
                <a:srgbClr val="2C2C2C"/>
              </a:solidFill>
              <a:cs typeface="+mn-ea"/>
              <a:sym typeface="+mn-lt"/>
            </a:endParaRPr>
          </a:p>
        </p:txBody>
      </p:sp>
      <p:sp>
        <p:nvSpPr>
          <p:cNvPr id="19" name="矩形 18"/>
          <p:cNvSpPr/>
          <p:nvPr/>
        </p:nvSpPr>
        <p:spPr>
          <a:xfrm>
            <a:off x="4881151" y="3237828"/>
            <a:ext cx="6220771" cy="2999740"/>
          </a:xfrm>
          <a:prstGeom prst="rect">
            <a:avLst/>
          </a:prstGeom>
        </p:spPr>
        <p:txBody>
          <a:bodyPr wrap="square">
            <a:spAutoFit/>
          </a:bodyPr>
          <a:lstStyle/>
          <a:p>
            <a:pPr algn="ctr">
              <a:lnSpc>
                <a:spcPct val="150000"/>
              </a:lnSpc>
            </a:pPr>
            <a:r>
              <a:rPr lang="zh-CN" altLang="en-US" sz="1400" dirty="0">
                <a:solidFill>
                  <a:srgbClr val="2C2C2C"/>
                </a:solidFill>
                <a:cs typeface="+mn-ea"/>
                <a:sym typeface="+mn-lt"/>
              </a:rPr>
              <a:t>In machine learning, Convolutional Neural Networks (CNN or ConvNet) are complex feed forward neural networks. CNNs are used for image classification and recognition because of its high accuracy. It was proposed by computer scientist Yann LeCun in the late 90s, when he was inspired from the human visual perception of recognizing things. The CNN follows a hierarchical model which works on building a network, like a funnel, and finally gives out a fully-connected layer where all the neurons are connected to each other and the output is processed.</a:t>
            </a:r>
            <a:endParaRPr lang="zh-CN" altLang="en-US" sz="1400" dirty="0">
              <a:solidFill>
                <a:srgbClr val="2C2C2C"/>
              </a:solidFill>
              <a:cs typeface="+mn-ea"/>
              <a:sym typeface="+mn-lt"/>
            </a:endParaRPr>
          </a:p>
        </p:txBody>
      </p:sp>
      <p:sp>
        <p:nvSpPr>
          <p:cNvPr id="14" name="矩形 13"/>
          <p:cNvSpPr/>
          <p:nvPr/>
        </p:nvSpPr>
        <p:spPr>
          <a:xfrm>
            <a:off x="4388547" y="428960"/>
            <a:ext cx="3414906" cy="521970"/>
          </a:xfrm>
          <a:prstGeom prst="rect">
            <a:avLst/>
          </a:prstGeom>
        </p:spPr>
        <p:txBody>
          <a:bodyPr wrap="square">
            <a:spAutoFit/>
          </a:bodyPr>
          <a:lstStyle/>
          <a:p>
            <a:pPr algn="ctr"/>
            <a:r>
              <a:rPr lang="en-US" altLang="zh-CN" sz="2800" i="1" dirty="0">
                <a:solidFill>
                  <a:schemeClr val="bg1"/>
                </a:solidFill>
                <a:latin typeface="Montserrat Semi Bold" panose="00000700000000000000" pitchFamily="50" charset="0"/>
                <a:cs typeface="+mn-ea"/>
                <a:sym typeface="+mn-lt"/>
              </a:rPr>
              <a:t>CNN</a:t>
            </a:r>
            <a:endParaRPr lang="en-US" altLang="zh-CN" sz="2800" i="1" dirty="0">
              <a:solidFill>
                <a:schemeClr val="bg1"/>
              </a:solidFill>
              <a:latin typeface="Montserrat Semi Bold" panose="00000700000000000000" pitchFamily="50" charset="0"/>
              <a:cs typeface="+mn-ea"/>
              <a:sym typeface="+mn-lt"/>
            </a:endParaRPr>
          </a:p>
        </p:txBody>
      </p:sp>
      <p:sp>
        <p:nvSpPr>
          <p:cNvPr id="15" name="矩形 14"/>
          <p:cNvSpPr/>
          <p:nvPr/>
        </p:nvSpPr>
        <p:spPr>
          <a:xfrm>
            <a:off x="5196840" y="1893570"/>
            <a:ext cx="5412740" cy="368300"/>
          </a:xfrm>
          <a:prstGeom prst="rect">
            <a:avLst/>
          </a:prstGeom>
        </p:spPr>
        <p:txBody>
          <a:bodyPr wrap="square">
            <a:spAutoFit/>
          </a:bodyPr>
          <a:lstStyle/>
          <a:p>
            <a:pPr algn="ctr"/>
            <a:r>
              <a:rPr lang="en-US" altLang="zh-CN" i="1" dirty="0">
                <a:solidFill>
                  <a:schemeClr val="tx1">
                    <a:lumMod val="75000"/>
                    <a:lumOff val="25000"/>
                  </a:schemeClr>
                </a:solidFill>
                <a:latin typeface="Montserrat Semi Bold" panose="00000700000000000000" pitchFamily="50" charset="0"/>
                <a:cs typeface="+mn-ea"/>
                <a:sym typeface="+mn-lt"/>
              </a:rPr>
              <a:t>Convolutional Neural Network</a:t>
            </a:r>
            <a:endParaRPr lang="en-US" altLang="zh-CN" i="1" dirty="0">
              <a:solidFill>
                <a:schemeClr val="tx1">
                  <a:lumMod val="75000"/>
                  <a:lumOff val="25000"/>
                </a:schemeClr>
              </a:solidFill>
              <a:latin typeface="Montserrat Semi Bold" panose="00000700000000000000" pitchFamily="50" charset="0"/>
              <a:cs typeface="+mn-ea"/>
              <a:sym typeface="+mn-l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rot="11377971">
            <a:off x="-945234" y="-945235"/>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椭圆 2"/>
          <p:cNvSpPr/>
          <p:nvPr/>
        </p:nvSpPr>
        <p:spPr>
          <a:xfrm rot="11377971">
            <a:off x="11246765" y="5912766"/>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18" name="图片 17" descr="C:\Users\NOVOAIR\Desktop\F-35 Lightning\train\BR190040165-1.jpgBR190040165-1"/>
          <p:cNvPicPr>
            <a:picLocks noChangeAspect="1"/>
          </p:cNvPicPr>
          <p:nvPr/>
        </p:nvPicPr>
        <p:blipFill>
          <a:blip r:embed="rId1"/>
          <a:srcRect/>
          <a:stretch>
            <a:fillRect/>
          </a:stretch>
        </p:blipFill>
        <p:spPr>
          <a:xfrm>
            <a:off x="8866505" y="2052320"/>
            <a:ext cx="2235200" cy="1484630"/>
          </a:xfrm>
          <a:custGeom>
            <a:avLst/>
            <a:gdLst>
              <a:gd name="connsiteX0" fmla="*/ 0 w 2235200"/>
              <a:gd name="connsiteY0" fmla="*/ 0 h 3497943"/>
              <a:gd name="connsiteX1" fmla="*/ 2235200 w 2235200"/>
              <a:gd name="connsiteY1" fmla="*/ 0 h 3497943"/>
              <a:gd name="connsiteX2" fmla="*/ 2235200 w 2235200"/>
              <a:gd name="connsiteY2" fmla="*/ 3497943 h 3497943"/>
              <a:gd name="connsiteX3" fmla="*/ 0 w 2235200"/>
              <a:gd name="connsiteY3" fmla="*/ 3497943 h 3497943"/>
            </a:gdLst>
            <a:ahLst/>
            <a:cxnLst>
              <a:cxn ang="0">
                <a:pos x="connsiteX0" y="connsiteY0"/>
              </a:cxn>
              <a:cxn ang="0">
                <a:pos x="connsiteX1" y="connsiteY1"/>
              </a:cxn>
              <a:cxn ang="0">
                <a:pos x="connsiteX2" y="connsiteY2"/>
              </a:cxn>
              <a:cxn ang="0">
                <a:pos x="connsiteX3" y="connsiteY3"/>
              </a:cxn>
            </a:cxnLst>
            <a:rect l="l" t="t" r="r" b="b"/>
            <a:pathLst>
              <a:path w="2235200" h="3497943">
                <a:moveTo>
                  <a:pt x="0" y="0"/>
                </a:moveTo>
                <a:lnTo>
                  <a:pt x="2235200" y="0"/>
                </a:lnTo>
                <a:lnTo>
                  <a:pt x="2235200" y="3497943"/>
                </a:lnTo>
                <a:lnTo>
                  <a:pt x="0" y="3497943"/>
                </a:lnTo>
                <a:close/>
              </a:path>
            </a:pathLst>
          </a:custGeom>
        </p:spPr>
      </p:pic>
      <p:pic>
        <p:nvPicPr>
          <p:cNvPr id="12" name="图片 11" descr="C:\Users\NOVOAIR\Documents\chinook\Boeing-receives-2766M-contract-for-CH-47-Chinook-upgrades.jpgBoeing-receives-2766M-contract-for-CH-47-Chinook-upgrades"/>
          <p:cNvPicPr>
            <a:picLocks noChangeAspect="1"/>
          </p:cNvPicPr>
          <p:nvPr/>
        </p:nvPicPr>
        <p:blipFill>
          <a:blip r:embed="rId2"/>
          <a:srcRect/>
          <a:stretch>
            <a:fillRect/>
          </a:stretch>
        </p:blipFill>
        <p:spPr>
          <a:xfrm>
            <a:off x="1640931" y="2052068"/>
            <a:ext cx="2235200" cy="1485265"/>
          </a:xfrm>
          <a:custGeom>
            <a:avLst/>
            <a:gdLst>
              <a:gd name="connsiteX0" fmla="*/ 0 w 2235200"/>
              <a:gd name="connsiteY0" fmla="*/ 0 h 3497943"/>
              <a:gd name="connsiteX1" fmla="*/ 2235200 w 2235200"/>
              <a:gd name="connsiteY1" fmla="*/ 0 h 3497943"/>
              <a:gd name="connsiteX2" fmla="*/ 2235200 w 2235200"/>
              <a:gd name="connsiteY2" fmla="*/ 3497943 h 3497943"/>
              <a:gd name="connsiteX3" fmla="*/ 0 w 2235200"/>
              <a:gd name="connsiteY3" fmla="*/ 3497943 h 3497943"/>
            </a:gdLst>
            <a:ahLst/>
            <a:cxnLst>
              <a:cxn ang="0">
                <a:pos x="connsiteX0" y="connsiteY0"/>
              </a:cxn>
              <a:cxn ang="0">
                <a:pos x="connsiteX1" y="connsiteY1"/>
              </a:cxn>
              <a:cxn ang="0">
                <a:pos x="connsiteX2" y="connsiteY2"/>
              </a:cxn>
              <a:cxn ang="0">
                <a:pos x="connsiteX3" y="connsiteY3"/>
              </a:cxn>
            </a:cxnLst>
            <a:rect l="l" t="t" r="r" b="b"/>
            <a:pathLst>
              <a:path w="2235200" h="3497943">
                <a:moveTo>
                  <a:pt x="0" y="0"/>
                </a:moveTo>
                <a:lnTo>
                  <a:pt x="2235200" y="0"/>
                </a:lnTo>
                <a:lnTo>
                  <a:pt x="2235200" y="3497943"/>
                </a:lnTo>
                <a:lnTo>
                  <a:pt x="0" y="3497943"/>
                </a:lnTo>
                <a:close/>
              </a:path>
            </a:pathLst>
          </a:custGeom>
        </p:spPr>
      </p:pic>
      <p:pic>
        <p:nvPicPr>
          <p:cNvPr id="15" name="图片 14" descr="C:\Users\NOVOAIR\Desktop\Mig-29\6ef6df9ec434370632627a7433e07520.jpg6ef6df9ec434370632627a7433e07520"/>
          <p:cNvPicPr>
            <a:picLocks noChangeAspect="1"/>
          </p:cNvPicPr>
          <p:nvPr/>
        </p:nvPicPr>
        <p:blipFill>
          <a:blip r:embed="rId3"/>
          <a:srcRect/>
          <a:stretch>
            <a:fillRect/>
          </a:stretch>
        </p:blipFill>
        <p:spPr>
          <a:xfrm>
            <a:off x="5251269" y="2696968"/>
            <a:ext cx="2235200" cy="1541145"/>
          </a:xfrm>
          <a:custGeom>
            <a:avLst/>
            <a:gdLst>
              <a:gd name="connsiteX0" fmla="*/ 0 w 2235200"/>
              <a:gd name="connsiteY0" fmla="*/ 0 h 3497943"/>
              <a:gd name="connsiteX1" fmla="*/ 2235200 w 2235200"/>
              <a:gd name="connsiteY1" fmla="*/ 0 h 3497943"/>
              <a:gd name="connsiteX2" fmla="*/ 2235200 w 2235200"/>
              <a:gd name="connsiteY2" fmla="*/ 3497943 h 3497943"/>
              <a:gd name="connsiteX3" fmla="*/ 0 w 2235200"/>
              <a:gd name="connsiteY3" fmla="*/ 3497943 h 3497943"/>
            </a:gdLst>
            <a:ahLst/>
            <a:cxnLst>
              <a:cxn ang="0">
                <a:pos x="connsiteX0" y="connsiteY0"/>
              </a:cxn>
              <a:cxn ang="0">
                <a:pos x="connsiteX1" y="connsiteY1"/>
              </a:cxn>
              <a:cxn ang="0">
                <a:pos x="connsiteX2" y="connsiteY2"/>
              </a:cxn>
              <a:cxn ang="0">
                <a:pos x="connsiteX3" y="connsiteY3"/>
              </a:cxn>
            </a:cxnLst>
            <a:rect l="l" t="t" r="r" b="b"/>
            <a:pathLst>
              <a:path w="2235200" h="3497943">
                <a:moveTo>
                  <a:pt x="0" y="0"/>
                </a:moveTo>
                <a:lnTo>
                  <a:pt x="2235200" y="0"/>
                </a:lnTo>
                <a:lnTo>
                  <a:pt x="2235200" y="3497943"/>
                </a:lnTo>
                <a:lnTo>
                  <a:pt x="0" y="3497943"/>
                </a:lnTo>
                <a:close/>
              </a:path>
            </a:pathLst>
          </a:custGeom>
        </p:spPr>
      </p:pic>
      <p:sp>
        <p:nvSpPr>
          <p:cNvPr id="23" name="矩形 22"/>
          <p:cNvSpPr/>
          <p:nvPr/>
        </p:nvSpPr>
        <p:spPr>
          <a:xfrm>
            <a:off x="1640931" y="3536660"/>
            <a:ext cx="2235200" cy="2133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 name="矩形 23"/>
          <p:cNvSpPr/>
          <p:nvPr/>
        </p:nvSpPr>
        <p:spPr>
          <a:xfrm>
            <a:off x="5251269" y="4238176"/>
            <a:ext cx="2235200" cy="2133600"/>
          </a:xfrm>
          <a:prstGeom prst="rect">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5" name="矩形 24"/>
          <p:cNvSpPr/>
          <p:nvPr/>
        </p:nvSpPr>
        <p:spPr>
          <a:xfrm>
            <a:off x="8866687" y="3536660"/>
            <a:ext cx="2235200" cy="2133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1" name="矩形 30"/>
          <p:cNvSpPr/>
          <p:nvPr/>
        </p:nvSpPr>
        <p:spPr>
          <a:xfrm>
            <a:off x="1568475" y="4364856"/>
            <a:ext cx="2350902" cy="598805"/>
          </a:xfrm>
          <a:prstGeom prst="rect">
            <a:avLst/>
          </a:prstGeom>
        </p:spPr>
        <p:txBody>
          <a:bodyPr wrap="square">
            <a:spAutoFit/>
          </a:bodyPr>
          <a:lstStyle/>
          <a:p>
            <a:pPr algn="ctr">
              <a:lnSpc>
                <a:spcPct val="150000"/>
              </a:lnSpc>
            </a:pPr>
            <a:r>
              <a:rPr lang="en-US" altLang="zh-CN" sz="1100" dirty="0">
                <a:solidFill>
                  <a:srgbClr val="2C2C2C"/>
                </a:solidFill>
                <a:cs typeface="+mn-ea"/>
                <a:sym typeface="+mn-lt"/>
              </a:rPr>
              <a:t>I've taken 130 pictures of Chinook Helicopter</a:t>
            </a:r>
            <a:endParaRPr lang="en-US" altLang="zh-CN" sz="1100" dirty="0">
              <a:solidFill>
                <a:srgbClr val="2C2C2C"/>
              </a:solidFill>
              <a:cs typeface="+mn-ea"/>
              <a:sym typeface="+mn-lt"/>
            </a:endParaRPr>
          </a:p>
        </p:txBody>
      </p:sp>
      <p:sp>
        <p:nvSpPr>
          <p:cNvPr id="35" name="矩形 34"/>
          <p:cNvSpPr/>
          <p:nvPr/>
        </p:nvSpPr>
        <p:spPr>
          <a:xfrm>
            <a:off x="8808433" y="4237856"/>
            <a:ext cx="2350902" cy="852805"/>
          </a:xfrm>
          <a:prstGeom prst="rect">
            <a:avLst/>
          </a:prstGeom>
        </p:spPr>
        <p:txBody>
          <a:bodyPr wrap="square">
            <a:spAutoFit/>
          </a:bodyPr>
          <a:lstStyle/>
          <a:p>
            <a:pPr algn="ctr">
              <a:lnSpc>
                <a:spcPct val="150000"/>
              </a:lnSpc>
            </a:pPr>
            <a:r>
              <a:rPr lang="en-US" altLang="zh-CN" sz="1100" dirty="0">
                <a:solidFill>
                  <a:srgbClr val="2C2C2C"/>
                </a:solidFill>
                <a:cs typeface="+mn-ea"/>
                <a:sym typeface="+mn-lt"/>
              </a:rPr>
              <a:t>pictures are being splited 130 for training and 70 for testing</a:t>
            </a:r>
            <a:endParaRPr lang="en-US" altLang="zh-CN" sz="1100" dirty="0">
              <a:solidFill>
                <a:srgbClr val="2C2C2C"/>
              </a:solidFill>
              <a:cs typeface="+mn-ea"/>
              <a:sym typeface="+mn-lt"/>
            </a:endParaRPr>
          </a:p>
        </p:txBody>
      </p:sp>
      <p:sp>
        <p:nvSpPr>
          <p:cNvPr id="39" name="矩形 38"/>
          <p:cNvSpPr/>
          <p:nvPr/>
        </p:nvSpPr>
        <p:spPr>
          <a:xfrm>
            <a:off x="5193584" y="5090725"/>
            <a:ext cx="2350902" cy="344805"/>
          </a:xfrm>
          <a:prstGeom prst="rect">
            <a:avLst/>
          </a:prstGeom>
        </p:spPr>
        <p:txBody>
          <a:bodyPr wrap="square">
            <a:spAutoFit/>
          </a:bodyPr>
          <a:lstStyle/>
          <a:p>
            <a:pPr algn="ctr">
              <a:lnSpc>
                <a:spcPct val="150000"/>
              </a:lnSpc>
            </a:pPr>
            <a:r>
              <a:rPr lang="en-US" altLang="zh-CN" sz="1100" dirty="0">
                <a:solidFill>
                  <a:srgbClr val="2C2C2C"/>
                </a:solidFill>
                <a:cs typeface="+mn-ea"/>
                <a:sym typeface="+mn-lt"/>
              </a:rPr>
              <a:t>200 pictures have been taken</a:t>
            </a:r>
            <a:endParaRPr lang="en-US" altLang="zh-CN" sz="1100" dirty="0">
              <a:solidFill>
                <a:srgbClr val="2C2C2C"/>
              </a:solidFill>
              <a:cs typeface="+mn-ea"/>
              <a:sym typeface="+mn-lt"/>
            </a:endParaRPr>
          </a:p>
        </p:txBody>
      </p:sp>
      <p:sp>
        <p:nvSpPr>
          <p:cNvPr id="47" name="矩形 46"/>
          <p:cNvSpPr/>
          <p:nvPr/>
        </p:nvSpPr>
        <p:spPr>
          <a:xfrm>
            <a:off x="4388547" y="428960"/>
            <a:ext cx="3414906" cy="521970"/>
          </a:xfrm>
          <a:prstGeom prst="rect">
            <a:avLst/>
          </a:prstGeom>
        </p:spPr>
        <p:txBody>
          <a:bodyPr wrap="square">
            <a:spAutoFit/>
          </a:bodyPr>
          <a:lstStyle/>
          <a:p>
            <a:pPr algn="ctr"/>
            <a:r>
              <a:rPr lang="en-US" sz="2800" i="1" dirty="0">
                <a:solidFill>
                  <a:schemeClr val="bg1"/>
                </a:solidFill>
                <a:latin typeface="Montserrat Semi Bold" panose="00000700000000000000" pitchFamily="50" charset="0"/>
                <a:cs typeface="+mn-ea"/>
                <a:sym typeface="+mn-lt"/>
              </a:rPr>
              <a:t>Dataset</a:t>
            </a:r>
            <a:endParaRPr lang="en-US" sz="2800" i="1" dirty="0">
              <a:solidFill>
                <a:schemeClr val="bg1"/>
              </a:solidFill>
              <a:latin typeface="Montserrat Semi Bold" panose="00000700000000000000" pitchFamily="50" charset="0"/>
              <a:cs typeface="+mn-ea"/>
              <a:sym typeface="+mn-lt"/>
            </a:endParaRPr>
          </a:p>
        </p:txBody>
      </p:sp>
      <p:sp>
        <p:nvSpPr>
          <p:cNvPr id="48" name="矩形 47"/>
          <p:cNvSpPr/>
          <p:nvPr/>
        </p:nvSpPr>
        <p:spPr>
          <a:xfrm>
            <a:off x="1640987" y="3711033"/>
            <a:ext cx="2205877" cy="398780"/>
          </a:xfrm>
          <a:prstGeom prst="rect">
            <a:avLst/>
          </a:prstGeom>
        </p:spPr>
        <p:txBody>
          <a:bodyPr wrap="square">
            <a:spAutoFit/>
          </a:bodyPr>
          <a:lstStyle/>
          <a:p>
            <a:pPr algn="ctr"/>
            <a:r>
              <a:rPr lang="en-US" altLang="zh-CN" sz="2000" i="1" dirty="0">
                <a:solidFill>
                  <a:schemeClr val="tx1">
                    <a:lumMod val="75000"/>
                    <a:lumOff val="25000"/>
                  </a:schemeClr>
                </a:solidFill>
                <a:latin typeface="Montserrat Semi Bold" panose="00000700000000000000" pitchFamily="50" charset="0"/>
                <a:cs typeface="+mn-ea"/>
                <a:sym typeface="+mn-lt"/>
              </a:rPr>
              <a:t>Chinook</a:t>
            </a:r>
            <a:endParaRPr lang="en-US" altLang="zh-CN" sz="2000" i="1" dirty="0">
              <a:solidFill>
                <a:schemeClr val="tx1">
                  <a:lumMod val="75000"/>
                  <a:lumOff val="25000"/>
                </a:schemeClr>
              </a:solidFill>
              <a:latin typeface="Montserrat Semi Bold" panose="00000700000000000000" pitchFamily="50" charset="0"/>
              <a:cs typeface="+mn-ea"/>
              <a:sym typeface="+mn-lt"/>
            </a:endParaRPr>
          </a:p>
        </p:txBody>
      </p:sp>
      <p:sp>
        <p:nvSpPr>
          <p:cNvPr id="49" name="矩形 48"/>
          <p:cNvSpPr/>
          <p:nvPr/>
        </p:nvSpPr>
        <p:spPr>
          <a:xfrm>
            <a:off x="8880945" y="3711033"/>
            <a:ext cx="2205877" cy="398780"/>
          </a:xfrm>
          <a:prstGeom prst="rect">
            <a:avLst/>
          </a:prstGeom>
        </p:spPr>
        <p:txBody>
          <a:bodyPr wrap="square">
            <a:spAutoFit/>
          </a:bodyPr>
          <a:lstStyle/>
          <a:p>
            <a:pPr algn="l"/>
            <a:r>
              <a:rPr lang="en-US" altLang="zh-CN" sz="2000" i="1" dirty="0">
                <a:solidFill>
                  <a:schemeClr val="tx1">
                    <a:lumMod val="75000"/>
                    <a:lumOff val="25000"/>
                  </a:schemeClr>
                </a:solidFill>
                <a:latin typeface="Montserrat Semi Bold" panose="00000700000000000000" pitchFamily="50" charset="0"/>
                <a:cs typeface="+mn-ea"/>
                <a:sym typeface="+mn-lt"/>
              </a:rPr>
              <a:t>F-35 Lightning</a:t>
            </a:r>
            <a:endParaRPr lang="en-US" altLang="zh-CN" sz="2000" i="1" dirty="0">
              <a:solidFill>
                <a:schemeClr val="tx1">
                  <a:lumMod val="75000"/>
                  <a:lumOff val="25000"/>
                </a:schemeClr>
              </a:solidFill>
              <a:latin typeface="Montserrat Semi Bold" panose="00000700000000000000" pitchFamily="50" charset="0"/>
              <a:cs typeface="+mn-ea"/>
              <a:sym typeface="+mn-lt"/>
            </a:endParaRPr>
          </a:p>
        </p:txBody>
      </p:sp>
      <p:sp>
        <p:nvSpPr>
          <p:cNvPr id="50" name="矩形 49"/>
          <p:cNvSpPr/>
          <p:nvPr/>
        </p:nvSpPr>
        <p:spPr>
          <a:xfrm>
            <a:off x="5266323" y="4479035"/>
            <a:ext cx="2205877" cy="398780"/>
          </a:xfrm>
          <a:prstGeom prst="rect">
            <a:avLst/>
          </a:prstGeom>
        </p:spPr>
        <p:txBody>
          <a:bodyPr wrap="square">
            <a:spAutoFit/>
          </a:bodyPr>
          <a:lstStyle/>
          <a:p>
            <a:pPr algn="ctr"/>
            <a:r>
              <a:rPr lang="en-US" altLang="zh-CN" sz="2000" i="1" dirty="0">
                <a:solidFill>
                  <a:schemeClr val="tx1">
                    <a:lumMod val="75000"/>
                    <a:lumOff val="25000"/>
                  </a:schemeClr>
                </a:solidFill>
                <a:latin typeface="Montserrat Semi Bold" panose="00000700000000000000" pitchFamily="50" charset="0"/>
                <a:cs typeface="+mn-ea"/>
                <a:sym typeface="+mn-lt"/>
              </a:rPr>
              <a:t>MiG-29</a:t>
            </a:r>
            <a:endParaRPr lang="en-US" altLang="zh-CN" sz="2000" i="1" dirty="0">
              <a:solidFill>
                <a:schemeClr val="tx1">
                  <a:lumMod val="75000"/>
                  <a:lumOff val="25000"/>
                </a:schemeClr>
              </a:solidFill>
              <a:latin typeface="Montserrat Semi Bold" panose="00000700000000000000" pitchFamily="50" charset="0"/>
              <a:cs typeface="+mn-ea"/>
              <a:sym typeface="+mn-l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525" y="30480"/>
            <a:ext cx="12192000" cy="6858000"/>
          </a:xfrm>
          <a:prstGeom prst="rect">
            <a:avLst/>
          </a:prstGeom>
          <a:solidFill>
            <a:srgbClr val="2C2C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0" name="组合 9"/>
          <p:cNvGrpSpPr/>
          <p:nvPr/>
        </p:nvGrpSpPr>
        <p:grpSpPr>
          <a:xfrm>
            <a:off x="9324294" y="-2867705"/>
            <a:ext cx="5735411" cy="5735411"/>
            <a:chOff x="9040131" y="-2677465"/>
            <a:chExt cx="5735411" cy="5735411"/>
          </a:xfrm>
        </p:grpSpPr>
        <p:sp>
          <p:nvSpPr>
            <p:cNvPr id="7" name="椭圆 6"/>
            <p:cNvSpPr/>
            <p:nvPr/>
          </p:nvSpPr>
          <p:spPr>
            <a:xfrm rot="11377971">
              <a:off x="10298572" y="-1419024"/>
              <a:ext cx="3218529" cy="321852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圆: 空心 8"/>
            <p:cNvSpPr/>
            <p:nvPr/>
          </p:nvSpPr>
          <p:spPr>
            <a:xfrm>
              <a:off x="9040131" y="-2677465"/>
              <a:ext cx="5735411" cy="5735411"/>
            </a:xfrm>
            <a:prstGeom prst="donut">
              <a:avLst>
                <a:gd name="adj" fmla="val 9923"/>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grpSp>
        <p:nvGrpSpPr>
          <p:cNvPr id="11" name="组合 10"/>
          <p:cNvGrpSpPr/>
          <p:nvPr/>
        </p:nvGrpSpPr>
        <p:grpSpPr>
          <a:xfrm>
            <a:off x="-2867706" y="3990294"/>
            <a:ext cx="5735411" cy="5735411"/>
            <a:chOff x="9040131" y="-2677465"/>
            <a:chExt cx="5735411" cy="5735411"/>
          </a:xfrm>
        </p:grpSpPr>
        <p:sp>
          <p:nvSpPr>
            <p:cNvPr id="12" name="椭圆 11"/>
            <p:cNvSpPr/>
            <p:nvPr/>
          </p:nvSpPr>
          <p:spPr>
            <a:xfrm rot="11377971">
              <a:off x="10298572" y="-1419024"/>
              <a:ext cx="3218529" cy="321852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3" name="圆: 空心 12"/>
            <p:cNvSpPr/>
            <p:nvPr/>
          </p:nvSpPr>
          <p:spPr>
            <a:xfrm>
              <a:off x="9040131" y="-2677465"/>
              <a:ext cx="5735411" cy="5735411"/>
            </a:xfrm>
            <a:prstGeom prst="donut">
              <a:avLst>
                <a:gd name="adj" fmla="val 9923"/>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sp>
        <p:nvSpPr>
          <p:cNvPr id="14" name="矩形 13"/>
          <p:cNvSpPr/>
          <p:nvPr/>
        </p:nvSpPr>
        <p:spPr>
          <a:xfrm>
            <a:off x="4326255" y="1463040"/>
            <a:ext cx="3631565" cy="2152015"/>
          </a:xfrm>
          <a:prstGeom prst="rect">
            <a:avLst/>
          </a:prstGeom>
          <a:blipFill rotWithShape="1">
            <a:blip r:embed="rId1"/>
            <a:stretch>
              <a:fillRect/>
            </a:stretch>
          </a:blipFill>
          <a:ln>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a:cs typeface="+mn-ea"/>
              <a:sym typeface="+mn-lt"/>
            </a:endParaRPr>
          </a:p>
        </p:txBody>
      </p:sp>
      <p:sp>
        <p:nvSpPr>
          <p:cNvPr id="16" name="矩形 15"/>
          <p:cNvSpPr/>
          <p:nvPr/>
        </p:nvSpPr>
        <p:spPr>
          <a:xfrm>
            <a:off x="2740666" y="4810589"/>
            <a:ext cx="6710668" cy="533400"/>
          </a:xfrm>
          <a:prstGeom prst="rect">
            <a:avLst/>
          </a:prstGeom>
        </p:spPr>
        <p:txBody>
          <a:bodyPr wrap="square">
            <a:spAutoFit/>
          </a:bodyPr>
          <a:lstStyle/>
          <a:p>
            <a:pPr algn="ctr">
              <a:lnSpc>
                <a:spcPct val="120000"/>
              </a:lnSpc>
            </a:pPr>
            <a:r>
              <a:rPr lang="zh-CN" altLang="en-US" sz="1200" dirty="0">
                <a:solidFill>
                  <a:schemeClr val="bg1"/>
                </a:solidFill>
                <a:cs typeface="+mn-ea"/>
                <a:sym typeface="+mn-lt"/>
              </a:rPr>
              <a:t>using labelImg https://github.com/tzutalin/labelImg unzip labelImg</a:t>
            </a:r>
            <a:endParaRPr lang="zh-CN" altLang="en-US" sz="1200" dirty="0">
              <a:solidFill>
                <a:schemeClr val="bg1"/>
              </a:solidFill>
              <a:cs typeface="+mn-ea"/>
              <a:sym typeface="+mn-lt"/>
            </a:endParaRPr>
          </a:p>
          <a:p>
            <a:pPr algn="ctr">
              <a:lnSpc>
                <a:spcPct val="120000"/>
              </a:lnSpc>
            </a:pPr>
            <a:r>
              <a:rPr lang="zh-CN" altLang="en-US" sz="1200" dirty="0">
                <a:solidFill>
                  <a:schemeClr val="bg1"/>
                </a:solidFill>
                <a:cs typeface="+mn-ea"/>
                <a:sym typeface="+mn-lt"/>
              </a:rPr>
              <a:t>run cmd and </a:t>
            </a:r>
            <a:r>
              <a:rPr lang="en-US" altLang="zh-CN" sz="1200" dirty="0">
                <a:solidFill>
                  <a:schemeClr val="bg1"/>
                </a:solidFill>
                <a:cs typeface="+mn-ea"/>
                <a:sym typeface="+mn-lt"/>
              </a:rPr>
              <a:t>went</a:t>
            </a:r>
            <a:r>
              <a:rPr lang="zh-CN" altLang="en-US" sz="1200" dirty="0">
                <a:solidFill>
                  <a:schemeClr val="bg1"/>
                </a:solidFill>
                <a:cs typeface="+mn-ea"/>
                <a:sym typeface="+mn-lt"/>
              </a:rPr>
              <a:t> to labelImg dir</a:t>
            </a:r>
            <a:endParaRPr lang="zh-CN" altLang="en-US" sz="1200" dirty="0">
              <a:solidFill>
                <a:schemeClr val="bg1"/>
              </a:solidFill>
              <a:cs typeface="+mn-ea"/>
              <a:sym typeface="+mn-lt"/>
            </a:endParaRPr>
          </a:p>
        </p:txBody>
      </p:sp>
      <p:cxnSp>
        <p:nvCxnSpPr>
          <p:cNvPr id="18" name="直接连接符 17"/>
          <p:cNvCxnSpPr/>
          <p:nvPr/>
        </p:nvCxnSpPr>
        <p:spPr>
          <a:xfrm>
            <a:off x="5871029" y="4587479"/>
            <a:ext cx="449943" cy="0"/>
          </a:xfrm>
          <a:prstGeom prst="line">
            <a:avLst/>
          </a:prstGeom>
          <a:ln>
            <a:solidFill>
              <a:srgbClr val="FFBE4E"/>
            </a:solidFill>
          </a:ln>
        </p:spPr>
        <p:style>
          <a:lnRef idx="1">
            <a:schemeClr val="accent1"/>
          </a:lnRef>
          <a:fillRef idx="0">
            <a:schemeClr val="accent1"/>
          </a:fillRef>
          <a:effectRef idx="0">
            <a:schemeClr val="accent1"/>
          </a:effectRef>
          <a:fontRef idx="minor">
            <a:schemeClr val="tx1"/>
          </a:fontRef>
        </p:style>
      </p:cxnSp>
      <p:sp>
        <p:nvSpPr>
          <p:cNvPr id="17" name="矩形 16"/>
          <p:cNvSpPr/>
          <p:nvPr/>
        </p:nvSpPr>
        <p:spPr>
          <a:xfrm>
            <a:off x="4146094" y="3779595"/>
            <a:ext cx="3899811" cy="583565"/>
          </a:xfrm>
          <a:prstGeom prst="rect">
            <a:avLst/>
          </a:prstGeom>
        </p:spPr>
        <p:txBody>
          <a:bodyPr wrap="square">
            <a:spAutoFit/>
          </a:bodyPr>
          <a:lstStyle/>
          <a:p>
            <a:pPr algn="ctr"/>
            <a:r>
              <a:rPr lang="en-US" altLang="zh-CN" sz="3200" dirty="0">
                <a:solidFill>
                  <a:schemeClr val="bg1"/>
                </a:solidFill>
                <a:latin typeface="Montserrat Extra Bold" panose="00000900000000000000" pitchFamily="50" charset="0"/>
                <a:cs typeface="+mn-ea"/>
                <a:sym typeface="+mn-lt"/>
              </a:rPr>
              <a:t>Image Labeling</a:t>
            </a:r>
            <a:endParaRPr lang="en-US" altLang="zh-CN" sz="3200" dirty="0">
              <a:solidFill>
                <a:schemeClr val="bg1"/>
              </a:solidFill>
              <a:latin typeface="Montserrat Extra Bold" panose="00000900000000000000" pitchFamily="50" charset="0"/>
              <a:cs typeface="+mn-ea"/>
              <a:sym typeface="+mn-l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rot="11377971">
            <a:off x="-945234" y="-945235"/>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椭圆 2"/>
          <p:cNvSpPr/>
          <p:nvPr/>
        </p:nvSpPr>
        <p:spPr>
          <a:xfrm rot="11377971">
            <a:off x="11246765" y="5912766"/>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8" name="图片 7" descr="C:\Users\NOVOAIR\Documents\CSE465.2\Final Presentation\Capture.PNGCapture"/>
          <p:cNvPicPr>
            <a:picLocks noChangeAspect="1"/>
          </p:cNvPicPr>
          <p:nvPr/>
        </p:nvPicPr>
        <p:blipFill>
          <a:blip r:embed="rId2"/>
          <a:srcRect/>
          <a:stretch>
            <a:fillRect/>
          </a:stretch>
        </p:blipFill>
        <p:spPr>
          <a:xfrm>
            <a:off x="331222" y="2349319"/>
            <a:ext cx="6313714" cy="3553460"/>
          </a:xfrm>
          <a:prstGeom prst="rect">
            <a:avLst/>
          </a:prstGeom>
        </p:spPr>
      </p:pic>
      <p:sp>
        <p:nvSpPr>
          <p:cNvPr id="15" name="矩形 14"/>
          <p:cNvSpPr/>
          <p:nvPr/>
        </p:nvSpPr>
        <p:spPr>
          <a:xfrm>
            <a:off x="5718629" y="1843314"/>
            <a:ext cx="6250646" cy="48187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aphicFrame>
        <p:nvGraphicFramePr>
          <p:cNvPr id="16" name="图表 15"/>
          <p:cNvGraphicFramePr/>
          <p:nvPr/>
        </p:nvGraphicFramePr>
        <p:xfrm>
          <a:off x="6282181" y="2193780"/>
          <a:ext cx="5123543" cy="2895191"/>
        </p:xfrm>
        <a:graphic>
          <a:graphicData uri="http://schemas.openxmlformats.org/drawingml/2006/chart">
            <c:chart xmlns:c="http://schemas.openxmlformats.org/drawingml/2006/chart" xmlns:r="http://schemas.openxmlformats.org/officeDocument/2006/relationships" r:id="rId1"/>
          </a:graphicData>
        </a:graphic>
      </p:graphicFrame>
      <p:sp>
        <p:nvSpPr>
          <p:cNvPr id="20" name="矩形 19"/>
          <p:cNvSpPr/>
          <p:nvPr/>
        </p:nvSpPr>
        <p:spPr>
          <a:xfrm>
            <a:off x="5781787" y="5404055"/>
            <a:ext cx="6187488" cy="344805"/>
          </a:xfrm>
          <a:prstGeom prst="rect">
            <a:avLst/>
          </a:prstGeom>
        </p:spPr>
        <p:txBody>
          <a:bodyPr wrap="square">
            <a:spAutoFit/>
          </a:bodyPr>
          <a:lstStyle/>
          <a:p>
            <a:pPr algn="ctr">
              <a:lnSpc>
                <a:spcPct val="150000"/>
              </a:lnSpc>
            </a:pPr>
            <a:r>
              <a:rPr lang="en-US" altLang="zh-CN" sz="1100" dirty="0">
                <a:solidFill>
                  <a:srgbClr val="2C2C2C"/>
                </a:solidFill>
                <a:cs typeface="+mn-ea"/>
                <a:sym typeface="+mn-lt"/>
              </a:rPr>
              <a:t>More than 500 images are being labeled to make dataset</a:t>
            </a:r>
            <a:endParaRPr lang="en-US" altLang="zh-CN" sz="1100" dirty="0">
              <a:solidFill>
                <a:srgbClr val="2C2C2C"/>
              </a:solidFill>
              <a:cs typeface="+mn-ea"/>
              <a:sym typeface="+mn-lt"/>
            </a:endParaRPr>
          </a:p>
        </p:txBody>
      </p:sp>
      <p:sp>
        <p:nvSpPr>
          <p:cNvPr id="17" name="矩形 16"/>
          <p:cNvSpPr/>
          <p:nvPr/>
        </p:nvSpPr>
        <p:spPr>
          <a:xfrm>
            <a:off x="4388547" y="428960"/>
            <a:ext cx="3414906" cy="521970"/>
          </a:xfrm>
          <a:prstGeom prst="rect">
            <a:avLst/>
          </a:prstGeom>
        </p:spPr>
        <p:txBody>
          <a:bodyPr wrap="square">
            <a:spAutoFit/>
          </a:bodyPr>
          <a:lstStyle/>
          <a:p>
            <a:pPr algn="ctr"/>
            <a:r>
              <a:rPr lang="en-US" altLang="zh-CN" sz="2800" i="1" dirty="0">
                <a:solidFill>
                  <a:schemeClr val="bg1"/>
                </a:solidFill>
                <a:latin typeface="Montserrat Semi Bold" panose="00000700000000000000" pitchFamily="50" charset="0"/>
                <a:cs typeface="+mn-ea"/>
                <a:sym typeface="+mn-lt"/>
              </a:rPr>
              <a:t>Image Labeling</a:t>
            </a:r>
            <a:endParaRPr lang="en-US" altLang="zh-CN" sz="2800" i="1" dirty="0">
              <a:solidFill>
                <a:schemeClr val="bg1"/>
              </a:solidFill>
              <a:latin typeface="Montserrat Semi Bold" panose="00000700000000000000" pitchFamily="50" charset="0"/>
              <a:cs typeface="+mn-ea"/>
              <a:sym typeface="+mn-l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2C2C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0" name="组合 9"/>
          <p:cNvGrpSpPr/>
          <p:nvPr/>
        </p:nvGrpSpPr>
        <p:grpSpPr>
          <a:xfrm>
            <a:off x="9324294" y="-2867705"/>
            <a:ext cx="5735411" cy="5735411"/>
            <a:chOff x="9040131" y="-2677465"/>
            <a:chExt cx="5735411" cy="5735411"/>
          </a:xfrm>
        </p:grpSpPr>
        <p:sp>
          <p:nvSpPr>
            <p:cNvPr id="7" name="椭圆 6"/>
            <p:cNvSpPr/>
            <p:nvPr/>
          </p:nvSpPr>
          <p:spPr>
            <a:xfrm rot="11377971">
              <a:off x="10298572" y="-1419024"/>
              <a:ext cx="3218529" cy="321852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圆: 空心 8"/>
            <p:cNvSpPr/>
            <p:nvPr/>
          </p:nvSpPr>
          <p:spPr>
            <a:xfrm>
              <a:off x="9040131" y="-2677465"/>
              <a:ext cx="5735411" cy="5735411"/>
            </a:xfrm>
            <a:prstGeom prst="donut">
              <a:avLst>
                <a:gd name="adj" fmla="val 9923"/>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grpSp>
        <p:nvGrpSpPr>
          <p:cNvPr id="11" name="组合 10"/>
          <p:cNvGrpSpPr/>
          <p:nvPr/>
        </p:nvGrpSpPr>
        <p:grpSpPr>
          <a:xfrm>
            <a:off x="-2867706" y="3990294"/>
            <a:ext cx="5735411" cy="5735411"/>
            <a:chOff x="9040131" y="-2677465"/>
            <a:chExt cx="5735411" cy="5735411"/>
          </a:xfrm>
        </p:grpSpPr>
        <p:sp>
          <p:nvSpPr>
            <p:cNvPr id="12" name="椭圆 11"/>
            <p:cNvSpPr/>
            <p:nvPr/>
          </p:nvSpPr>
          <p:spPr>
            <a:xfrm rot="11377971">
              <a:off x="10298572" y="-1419024"/>
              <a:ext cx="3218529" cy="321852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3" name="圆: 空心 12"/>
            <p:cNvSpPr/>
            <p:nvPr/>
          </p:nvSpPr>
          <p:spPr>
            <a:xfrm>
              <a:off x="9040131" y="-2677465"/>
              <a:ext cx="5735411" cy="5735411"/>
            </a:xfrm>
            <a:prstGeom prst="donut">
              <a:avLst>
                <a:gd name="adj" fmla="val 9923"/>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sp>
        <p:nvSpPr>
          <p:cNvPr id="14" name="矩形 13"/>
          <p:cNvSpPr/>
          <p:nvPr/>
        </p:nvSpPr>
        <p:spPr>
          <a:xfrm>
            <a:off x="4145915" y="1463040"/>
            <a:ext cx="3900170" cy="2152015"/>
          </a:xfrm>
          <a:prstGeom prst="rect">
            <a:avLst/>
          </a:prstGeom>
          <a:blipFill rotWithShape="1">
            <a:blip r:embed="rId1"/>
            <a:stretch>
              <a:fillRect/>
            </a:stretch>
          </a:blipFill>
          <a:ln>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a:cs typeface="+mn-ea"/>
              <a:sym typeface="+mn-lt"/>
            </a:endParaRPr>
          </a:p>
        </p:txBody>
      </p:sp>
      <p:sp>
        <p:nvSpPr>
          <p:cNvPr id="16" name="矩形 15"/>
          <p:cNvSpPr/>
          <p:nvPr/>
        </p:nvSpPr>
        <p:spPr>
          <a:xfrm>
            <a:off x="2740666" y="4810589"/>
            <a:ext cx="6710668" cy="1196975"/>
          </a:xfrm>
          <a:prstGeom prst="rect">
            <a:avLst/>
          </a:prstGeom>
        </p:spPr>
        <p:txBody>
          <a:bodyPr wrap="square">
            <a:spAutoFit/>
          </a:bodyPr>
          <a:lstStyle/>
          <a:p>
            <a:pPr algn="ctr">
              <a:lnSpc>
                <a:spcPct val="120000"/>
              </a:lnSpc>
            </a:pPr>
            <a:r>
              <a:rPr lang="zh-CN" altLang="en-US" sz="1200" dirty="0">
                <a:solidFill>
                  <a:schemeClr val="bg1"/>
                </a:solidFill>
                <a:cs typeface="+mn-ea"/>
                <a:sym typeface="+mn-lt"/>
              </a:rPr>
              <a:t>Anaconda is popular because it brings many of the tools used in data science and machine learning with just one install, so it's great for having short and simple setup. Like Virtualenv, Anaconda also uses the concept of creating environments so as to isolate different libraries and versions</a:t>
            </a:r>
            <a:endParaRPr lang="zh-CN" altLang="en-US" sz="1200" dirty="0">
              <a:solidFill>
                <a:schemeClr val="bg1"/>
              </a:solidFill>
              <a:cs typeface="+mn-ea"/>
              <a:sym typeface="+mn-lt"/>
            </a:endParaRPr>
          </a:p>
          <a:p>
            <a:pPr algn="ctr">
              <a:lnSpc>
                <a:spcPct val="120000"/>
              </a:lnSpc>
            </a:pPr>
            <a:r>
              <a:rPr lang="zh-CN" altLang="en-US" sz="1200" dirty="0">
                <a:solidFill>
                  <a:schemeClr val="bg1"/>
                </a:solidFill>
                <a:cs typeface="+mn-ea"/>
                <a:sym typeface="+mn-lt"/>
              </a:rPr>
              <a:t> Anaconda python is faster than vanilla python</a:t>
            </a:r>
            <a:r>
              <a:rPr lang="en-US" altLang="zh-CN" sz="1200" dirty="0">
                <a:solidFill>
                  <a:schemeClr val="bg1"/>
                </a:solidFill>
                <a:cs typeface="+mn-ea"/>
                <a:sym typeface="+mn-lt"/>
              </a:rPr>
              <a:t>...</a:t>
            </a:r>
            <a:endParaRPr lang="en-US" altLang="zh-CN" sz="1200" dirty="0">
              <a:solidFill>
                <a:schemeClr val="bg1"/>
              </a:solidFill>
              <a:cs typeface="+mn-ea"/>
              <a:sym typeface="+mn-lt"/>
            </a:endParaRPr>
          </a:p>
        </p:txBody>
      </p:sp>
      <p:cxnSp>
        <p:nvCxnSpPr>
          <p:cNvPr id="18" name="直接连接符 17"/>
          <p:cNvCxnSpPr/>
          <p:nvPr/>
        </p:nvCxnSpPr>
        <p:spPr>
          <a:xfrm>
            <a:off x="5871029" y="4587479"/>
            <a:ext cx="449943" cy="0"/>
          </a:xfrm>
          <a:prstGeom prst="line">
            <a:avLst/>
          </a:prstGeom>
          <a:ln>
            <a:solidFill>
              <a:srgbClr val="FFBE4E"/>
            </a:solidFill>
          </a:ln>
        </p:spPr>
        <p:style>
          <a:lnRef idx="1">
            <a:schemeClr val="accent1"/>
          </a:lnRef>
          <a:fillRef idx="0">
            <a:schemeClr val="accent1"/>
          </a:fillRef>
          <a:effectRef idx="0">
            <a:schemeClr val="accent1"/>
          </a:effectRef>
          <a:fontRef idx="minor">
            <a:schemeClr val="tx1"/>
          </a:fontRef>
        </p:style>
      </p:cxnSp>
      <p:sp>
        <p:nvSpPr>
          <p:cNvPr id="17" name="矩形 16"/>
          <p:cNvSpPr/>
          <p:nvPr/>
        </p:nvSpPr>
        <p:spPr>
          <a:xfrm>
            <a:off x="4146095" y="3779595"/>
            <a:ext cx="3899811" cy="583565"/>
          </a:xfrm>
          <a:prstGeom prst="rect">
            <a:avLst/>
          </a:prstGeom>
        </p:spPr>
        <p:txBody>
          <a:bodyPr wrap="square">
            <a:spAutoFit/>
          </a:bodyPr>
          <a:lstStyle/>
          <a:p>
            <a:pPr algn="ctr"/>
            <a:r>
              <a:rPr lang="en-US" altLang="zh-CN" sz="3200" dirty="0">
                <a:solidFill>
                  <a:schemeClr val="bg1"/>
                </a:solidFill>
                <a:latin typeface="Montserrat Extra Bold" panose="00000900000000000000" pitchFamily="50" charset="0"/>
                <a:cs typeface="+mn-ea"/>
                <a:sym typeface="+mn-lt"/>
              </a:rPr>
              <a:t>Anaconda</a:t>
            </a:r>
            <a:endParaRPr lang="en-US" altLang="zh-CN" sz="3200" dirty="0">
              <a:solidFill>
                <a:schemeClr val="bg1"/>
              </a:solidFill>
              <a:latin typeface="Montserrat Extra Bold" panose="00000900000000000000" pitchFamily="50" charset="0"/>
              <a:cs typeface="+mn-ea"/>
              <a:sym typeface="+mn-l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rot="11377971">
            <a:off x="-945234" y="-945235"/>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椭圆 2"/>
          <p:cNvSpPr/>
          <p:nvPr/>
        </p:nvSpPr>
        <p:spPr>
          <a:xfrm rot="11377971">
            <a:off x="11246765" y="5912766"/>
            <a:ext cx="1890469" cy="1890469"/>
          </a:xfrm>
          <a:prstGeom prst="ellipse">
            <a:avLst/>
          </a:prstGeom>
          <a:noFill/>
          <a:ln w="19050">
            <a:solidFill>
              <a:srgbClr val="FFB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矩形 6"/>
          <p:cNvSpPr/>
          <p:nvPr/>
        </p:nvSpPr>
        <p:spPr>
          <a:xfrm>
            <a:off x="1238096" y="1872344"/>
            <a:ext cx="2612572" cy="4078514"/>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 name="矩形 11"/>
          <p:cNvSpPr/>
          <p:nvPr/>
        </p:nvSpPr>
        <p:spPr>
          <a:xfrm>
            <a:off x="4789714" y="1872344"/>
            <a:ext cx="2612572" cy="4078514"/>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矩形 14"/>
          <p:cNvSpPr/>
          <p:nvPr/>
        </p:nvSpPr>
        <p:spPr>
          <a:xfrm>
            <a:off x="8341332" y="1872344"/>
            <a:ext cx="2612572" cy="4078514"/>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矩形 8"/>
          <p:cNvSpPr/>
          <p:nvPr/>
        </p:nvSpPr>
        <p:spPr>
          <a:xfrm>
            <a:off x="1906507" y="2264227"/>
            <a:ext cx="1275750" cy="1103087"/>
          </a:xfrm>
          <a:prstGeom prst="rect">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cs typeface="+mn-ea"/>
                <a:sym typeface="+mn-lt"/>
              </a:rPr>
              <a:t>Installed TensorFlow-GPU</a:t>
            </a:r>
            <a:endParaRPr lang="en-US" altLang="zh-CN" sz="1400">
              <a:cs typeface="+mn-ea"/>
              <a:sym typeface="+mn-lt"/>
            </a:endParaRPr>
          </a:p>
        </p:txBody>
      </p:sp>
      <p:sp>
        <p:nvSpPr>
          <p:cNvPr id="13" name="矩形 12"/>
          <p:cNvSpPr/>
          <p:nvPr/>
        </p:nvSpPr>
        <p:spPr>
          <a:xfrm>
            <a:off x="5458125" y="2264227"/>
            <a:ext cx="1275750" cy="1103087"/>
          </a:xfrm>
          <a:prstGeom prst="rect">
            <a:avLst/>
          </a:prstGeom>
          <a:solidFill>
            <a:srgbClr val="FFB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cs typeface="+mn-ea"/>
                <a:sym typeface="+mn-lt"/>
              </a:rPr>
              <a:t>Creat</a:t>
            </a:r>
            <a:r>
              <a:rPr lang="en-US" altLang="zh-CN" sz="1200">
                <a:cs typeface="+mn-ea"/>
                <a:sym typeface="+mn-lt"/>
              </a:rPr>
              <a:t>ed</a:t>
            </a:r>
            <a:r>
              <a:rPr lang="zh-CN" altLang="en-US" sz="1200">
                <a:cs typeface="+mn-ea"/>
                <a:sym typeface="+mn-lt"/>
              </a:rPr>
              <a:t> virtual environment</a:t>
            </a:r>
            <a:endParaRPr lang="zh-CN" altLang="en-US" sz="1200">
              <a:cs typeface="+mn-ea"/>
              <a:sym typeface="+mn-lt"/>
            </a:endParaRPr>
          </a:p>
        </p:txBody>
      </p:sp>
      <p:sp>
        <p:nvSpPr>
          <p:cNvPr id="27" name="矩形 26"/>
          <p:cNvSpPr/>
          <p:nvPr/>
        </p:nvSpPr>
        <p:spPr>
          <a:xfrm>
            <a:off x="1355327" y="3811778"/>
            <a:ext cx="2378836" cy="598805"/>
          </a:xfrm>
          <a:prstGeom prst="rect">
            <a:avLst/>
          </a:prstGeom>
        </p:spPr>
        <p:txBody>
          <a:bodyPr wrap="square">
            <a:spAutoFit/>
          </a:bodyPr>
          <a:lstStyle/>
          <a:p>
            <a:pPr algn="ctr">
              <a:lnSpc>
                <a:spcPct val="150000"/>
              </a:lnSpc>
            </a:pPr>
            <a:r>
              <a:rPr lang="zh-CN" altLang="en-US" sz="1100" dirty="0">
                <a:solidFill>
                  <a:schemeClr val="bg1"/>
                </a:solidFill>
                <a:cs typeface="+mn-ea"/>
                <a:sym typeface="+mn-lt"/>
              </a:rPr>
              <a:t>pip install --upgrade tensorflow-gpu</a:t>
            </a:r>
            <a:endParaRPr lang="zh-CN" altLang="en-US" sz="1100" dirty="0">
              <a:solidFill>
                <a:schemeClr val="bg1"/>
              </a:solidFill>
              <a:cs typeface="+mn-ea"/>
              <a:sym typeface="+mn-lt"/>
            </a:endParaRPr>
          </a:p>
        </p:txBody>
      </p:sp>
      <p:sp>
        <p:nvSpPr>
          <p:cNvPr id="31" name="矩形 30"/>
          <p:cNvSpPr/>
          <p:nvPr/>
        </p:nvSpPr>
        <p:spPr>
          <a:xfrm>
            <a:off x="4906072" y="3811778"/>
            <a:ext cx="2378836" cy="1245235"/>
          </a:xfrm>
          <a:prstGeom prst="rect">
            <a:avLst/>
          </a:prstGeom>
        </p:spPr>
        <p:txBody>
          <a:bodyPr wrap="square">
            <a:spAutoFit/>
          </a:bodyPr>
          <a:lstStyle/>
          <a:p>
            <a:pPr marL="171450" indent="-171450" algn="l">
              <a:lnSpc>
                <a:spcPct val="150000"/>
              </a:lnSpc>
              <a:buFont typeface="Arial" panose="020B0604020202020204" pitchFamily="34" charset="0"/>
              <a:buChar char="•"/>
            </a:pPr>
            <a:r>
              <a:rPr lang="zh-CN" altLang="en-US" sz="1000" dirty="0">
                <a:solidFill>
                  <a:schemeClr val="bg1"/>
                </a:solidFill>
                <a:cs typeface="+mn-ea"/>
                <a:sym typeface="+mn-lt"/>
              </a:rPr>
              <a:t>conda create -n tensorflow1 pip python=3.5</a:t>
            </a:r>
            <a:endParaRPr lang="zh-CN" altLang="en-US" sz="1000" dirty="0">
              <a:solidFill>
                <a:schemeClr val="bg1"/>
              </a:solidFill>
              <a:cs typeface="+mn-ea"/>
              <a:sym typeface="+mn-lt"/>
            </a:endParaRPr>
          </a:p>
          <a:p>
            <a:pPr marL="171450" indent="-171450" algn="l">
              <a:lnSpc>
                <a:spcPct val="150000"/>
              </a:lnSpc>
              <a:buFont typeface="Arial" panose="020B0604020202020204" pitchFamily="34" charset="0"/>
              <a:buChar char="•"/>
            </a:pPr>
            <a:r>
              <a:rPr lang="zh-CN" altLang="en-US" sz="1000" dirty="0">
                <a:solidFill>
                  <a:schemeClr val="bg1"/>
                </a:solidFill>
                <a:cs typeface="+mn-ea"/>
                <a:sym typeface="+mn-lt"/>
              </a:rPr>
              <a:t>activate tensorflow1 </a:t>
            </a:r>
            <a:endParaRPr lang="zh-CN" altLang="en-US" sz="1000" dirty="0">
              <a:solidFill>
                <a:schemeClr val="bg1"/>
              </a:solidFill>
              <a:cs typeface="+mn-ea"/>
              <a:sym typeface="+mn-lt"/>
            </a:endParaRPr>
          </a:p>
          <a:p>
            <a:pPr marL="171450" indent="-171450" algn="l">
              <a:lnSpc>
                <a:spcPct val="150000"/>
              </a:lnSpc>
              <a:buFont typeface="Arial" panose="020B0604020202020204" pitchFamily="34" charset="0"/>
              <a:buChar char="•"/>
            </a:pPr>
            <a:r>
              <a:rPr lang="zh-CN" altLang="en-US" sz="1000" dirty="0">
                <a:solidFill>
                  <a:schemeClr val="bg1"/>
                </a:solidFill>
                <a:cs typeface="+mn-ea"/>
                <a:sym typeface="+mn-lt"/>
              </a:rPr>
              <a:t>pip install --ignore-installed --upgrade tensorflow-gpu</a:t>
            </a:r>
            <a:endParaRPr lang="zh-CN" altLang="en-US" sz="1000" dirty="0">
              <a:solidFill>
                <a:schemeClr val="bg1"/>
              </a:solidFill>
              <a:cs typeface="+mn-ea"/>
              <a:sym typeface="+mn-lt"/>
            </a:endParaRPr>
          </a:p>
        </p:txBody>
      </p:sp>
      <p:sp>
        <p:nvSpPr>
          <p:cNvPr id="35" name="矩形 34"/>
          <p:cNvSpPr/>
          <p:nvPr/>
        </p:nvSpPr>
        <p:spPr>
          <a:xfrm>
            <a:off x="8457928" y="2659888"/>
            <a:ext cx="2378836" cy="3207385"/>
          </a:xfrm>
          <a:prstGeom prst="rect">
            <a:avLst/>
          </a:prstGeom>
        </p:spPr>
        <p:txBody>
          <a:bodyPr wrap="square">
            <a:spAutoFit/>
          </a:bodyPr>
          <a:lstStyle/>
          <a:p>
            <a:pPr marL="171450" indent="-171450" algn="l">
              <a:lnSpc>
                <a:spcPct val="150000"/>
              </a:lnSpc>
              <a:buFont typeface="Arial" panose="020B0604020202020204" pitchFamily="34" charset="0"/>
              <a:buChar char="•"/>
            </a:pPr>
            <a:r>
              <a:rPr lang="zh-CN" altLang="en-US" sz="900" dirty="0">
                <a:solidFill>
                  <a:schemeClr val="bg1"/>
                </a:solidFill>
                <a:cs typeface="+mn-ea"/>
                <a:sym typeface="+mn-lt"/>
              </a:rPr>
              <a:t>(tensorflow1) C:\&gt; conda install -c anaconda protobuf </a:t>
            </a:r>
            <a:endParaRPr lang="zh-CN" altLang="en-US" sz="900" dirty="0">
              <a:solidFill>
                <a:schemeClr val="bg1"/>
              </a:solidFill>
              <a:cs typeface="+mn-ea"/>
              <a:sym typeface="+mn-lt"/>
            </a:endParaRPr>
          </a:p>
          <a:p>
            <a:pPr marL="171450" indent="-171450" algn="l">
              <a:lnSpc>
                <a:spcPct val="150000"/>
              </a:lnSpc>
              <a:buFont typeface="Arial" panose="020B0604020202020204" pitchFamily="34" charset="0"/>
              <a:buChar char="•"/>
            </a:pPr>
            <a:r>
              <a:rPr lang="zh-CN" altLang="en-US" sz="900" dirty="0">
                <a:solidFill>
                  <a:schemeClr val="bg1"/>
                </a:solidFill>
                <a:cs typeface="+mn-ea"/>
                <a:sym typeface="+mn-lt"/>
              </a:rPr>
              <a:t>(tensorflow1) C:\&gt; pip install pillow</a:t>
            </a:r>
            <a:endParaRPr lang="zh-CN" altLang="en-US" sz="900" dirty="0">
              <a:solidFill>
                <a:schemeClr val="bg1"/>
              </a:solidFill>
              <a:cs typeface="+mn-ea"/>
              <a:sym typeface="+mn-lt"/>
            </a:endParaRPr>
          </a:p>
          <a:p>
            <a:pPr marL="171450" indent="-171450" algn="l">
              <a:lnSpc>
                <a:spcPct val="150000"/>
              </a:lnSpc>
              <a:buFont typeface="Arial" panose="020B0604020202020204" pitchFamily="34" charset="0"/>
              <a:buChar char="•"/>
            </a:pPr>
            <a:r>
              <a:rPr lang="zh-CN" altLang="en-US" sz="900" dirty="0">
                <a:solidFill>
                  <a:schemeClr val="bg1"/>
                </a:solidFill>
                <a:cs typeface="+mn-ea"/>
                <a:sym typeface="+mn-lt"/>
              </a:rPr>
              <a:t>(tensorflow1) C:\&gt; pip install lxml</a:t>
            </a:r>
            <a:endParaRPr lang="zh-CN" altLang="en-US" sz="900" dirty="0">
              <a:solidFill>
                <a:schemeClr val="bg1"/>
              </a:solidFill>
              <a:cs typeface="+mn-ea"/>
              <a:sym typeface="+mn-lt"/>
            </a:endParaRPr>
          </a:p>
          <a:p>
            <a:pPr marL="171450" indent="-171450" algn="l">
              <a:lnSpc>
                <a:spcPct val="150000"/>
              </a:lnSpc>
              <a:buFont typeface="Arial" panose="020B0604020202020204" pitchFamily="34" charset="0"/>
              <a:buChar char="•"/>
            </a:pPr>
            <a:r>
              <a:rPr lang="zh-CN" altLang="en-US" sz="900" dirty="0">
                <a:solidFill>
                  <a:schemeClr val="bg1"/>
                </a:solidFill>
                <a:cs typeface="+mn-ea"/>
                <a:sym typeface="+mn-lt"/>
              </a:rPr>
              <a:t>(tensorflow1) C:\&gt; pip install Cython </a:t>
            </a:r>
            <a:endParaRPr lang="zh-CN" altLang="en-US" sz="900" dirty="0">
              <a:solidFill>
                <a:schemeClr val="bg1"/>
              </a:solidFill>
              <a:cs typeface="+mn-ea"/>
              <a:sym typeface="+mn-lt"/>
            </a:endParaRPr>
          </a:p>
          <a:p>
            <a:pPr marL="171450" indent="-171450" algn="l">
              <a:lnSpc>
                <a:spcPct val="150000"/>
              </a:lnSpc>
              <a:buFont typeface="Arial" panose="020B0604020202020204" pitchFamily="34" charset="0"/>
              <a:buChar char="•"/>
            </a:pPr>
            <a:r>
              <a:rPr lang="zh-CN" altLang="en-US" sz="900" dirty="0">
                <a:solidFill>
                  <a:schemeClr val="bg1"/>
                </a:solidFill>
                <a:cs typeface="+mn-ea"/>
                <a:sym typeface="+mn-lt"/>
              </a:rPr>
              <a:t>(tensorflow1) C:\&gt; pip install jupyter </a:t>
            </a:r>
            <a:endParaRPr lang="zh-CN" altLang="en-US" sz="900" dirty="0">
              <a:solidFill>
                <a:schemeClr val="bg1"/>
              </a:solidFill>
              <a:cs typeface="+mn-ea"/>
              <a:sym typeface="+mn-lt"/>
            </a:endParaRPr>
          </a:p>
          <a:p>
            <a:pPr marL="171450" indent="-171450" algn="l">
              <a:lnSpc>
                <a:spcPct val="150000"/>
              </a:lnSpc>
              <a:buFont typeface="Arial" panose="020B0604020202020204" pitchFamily="34" charset="0"/>
              <a:buChar char="•"/>
            </a:pPr>
            <a:r>
              <a:rPr lang="zh-CN" altLang="en-US" sz="900" dirty="0">
                <a:solidFill>
                  <a:schemeClr val="bg1"/>
                </a:solidFill>
                <a:cs typeface="+mn-ea"/>
                <a:sym typeface="+mn-lt"/>
              </a:rPr>
              <a:t>(tensorflow1) C:\&gt; pip install matplotlib </a:t>
            </a:r>
            <a:endParaRPr lang="zh-CN" altLang="en-US" sz="900" dirty="0">
              <a:solidFill>
                <a:schemeClr val="bg1"/>
              </a:solidFill>
              <a:cs typeface="+mn-ea"/>
              <a:sym typeface="+mn-lt"/>
            </a:endParaRPr>
          </a:p>
          <a:p>
            <a:pPr marL="171450" indent="-171450" algn="l">
              <a:lnSpc>
                <a:spcPct val="150000"/>
              </a:lnSpc>
              <a:buFont typeface="Arial" panose="020B0604020202020204" pitchFamily="34" charset="0"/>
              <a:buChar char="•"/>
            </a:pPr>
            <a:r>
              <a:rPr lang="zh-CN" altLang="en-US" sz="900" dirty="0">
                <a:solidFill>
                  <a:schemeClr val="bg1"/>
                </a:solidFill>
                <a:cs typeface="+mn-ea"/>
                <a:sym typeface="+mn-lt"/>
              </a:rPr>
              <a:t>(tensorflow1) C:\&gt; pip install pandas </a:t>
            </a:r>
            <a:endParaRPr lang="zh-CN" altLang="en-US" sz="900" dirty="0">
              <a:solidFill>
                <a:schemeClr val="bg1"/>
              </a:solidFill>
              <a:cs typeface="+mn-ea"/>
              <a:sym typeface="+mn-lt"/>
            </a:endParaRPr>
          </a:p>
          <a:p>
            <a:pPr marL="171450" indent="-171450" algn="l">
              <a:lnSpc>
                <a:spcPct val="150000"/>
              </a:lnSpc>
              <a:buFont typeface="Arial" panose="020B0604020202020204" pitchFamily="34" charset="0"/>
              <a:buChar char="•"/>
            </a:pPr>
            <a:r>
              <a:rPr lang="zh-CN" altLang="en-US" sz="900" dirty="0">
                <a:solidFill>
                  <a:schemeClr val="bg1"/>
                </a:solidFill>
                <a:cs typeface="+mn-ea"/>
                <a:sym typeface="+mn-lt"/>
              </a:rPr>
              <a:t>(tensorflow1) C:\&gt; pip install opencv-python </a:t>
            </a:r>
            <a:endParaRPr lang="zh-CN" altLang="en-US" sz="900" dirty="0">
              <a:solidFill>
                <a:schemeClr val="bg1"/>
              </a:solidFill>
              <a:cs typeface="+mn-ea"/>
              <a:sym typeface="+mn-lt"/>
            </a:endParaRPr>
          </a:p>
        </p:txBody>
      </p:sp>
      <p:sp>
        <p:nvSpPr>
          <p:cNvPr id="36" name="矩形 35"/>
          <p:cNvSpPr/>
          <p:nvPr/>
        </p:nvSpPr>
        <p:spPr>
          <a:xfrm>
            <a:off x="4388547" y="428960"/>
            <a:ext cx="3414906" cy="521970"/>
          </a:xfrm>
          <a:prstGeom prst="rect">
            <a:avLst/>
          </a:prstGeom>
        </p:spPr>
        <p:txBody>
          <a:bodyPr wrap="square">
            <a:spAutoFit/>
          </a:bodyPr>
          <a:lstStyle/>
          <a:p>
            <a:pPr algn="ctr"/>
            <a:r>
              <a:rPr lang="en-US" altLang="zh-CN" sz="2800" i="1" dirty="0">
                <a:solidFill>
                  <a:schemeClr val="bg1"/>
                </a:solidFill>
                <a:latin typeface="Montserrat Semi Bold" panose="00000700000000000000" pitchFamily="50" charset="0"/>
                <a:cs typeface="+mn-ea"/>
                <a:sym typeface="+mn-lt"/>
              </a:rPr>
              <a:t>Works</a:t>
            </a:r>
            <a:endParaRPr lang="en-US" altLang="zh-CN" sz="2800" i="1" dirty="0">
              <a:solidFill>
                <a:schemeClr val="bg1"/>
              </a:solidFill>
              <a:latin typeface="Montserrat Semi Bold" panose="00000700000000000000" pitchFamily="50" charset="0"/>
              <a:cs typeface="+mn-ea"/>
              <a:sym typeface="+mn-lt"/>
            </a:endParaRPr>
          </a:p>
        </p:txBody>
      </p:sp>
      <p:sp>
        <p:nvSpPr>
          <p:cNvPr id="39" name="矩形 38"/>
          <p:cNvSpPr/>
          <p:nvPr/>
        </p:nvSpPr>
        <p:spPr>
          <a:xfrm>
            <a:off x="8544679" y="2176781"/>
            <a:ext cx="2205877" cy="275590"/>
          </a:xfrm>
          <a:prstGeom prst="rect">
            <a:avLst/>
          </a:prstGeom>
        </p:spPr>
        <p:txBody>
          <a:bodyPr wrap="square">
            <a:spAutoFit/>
          </a:bodyPr>
          <a:lstStyle/>
          <a:p>
            <a:pPr algn="ctr"/>
            <a:r>
              <a:rPr lang="zh-CN" altLang="en-US" sz="1200" i="1" dirty="0">
                <a:solidFill>
                  <a:schemeClr val="bg1"/>
                </a:solidFill>
                <a:latin typeface="Montserrat Semi Bold" panose="00000700000000000000" pitchFamily="50" charset="0"/>
                <a:cs typeface="+mn-ea"/>
                <a:sym typeface="+mn-lt"/>
              </a:rPr>
              <a:t>other necessary packages</a:t>
            </a:r>
            <a:endParaRPr lang="zh-CN" altLang="en-US" sz="1200" i="1" dirty="0">
              <a:solidFill>
                <a:schemeClr val="bg1"/>
              </a:solidFill>
              <a:latin typeface="Montserrat Semi Bold" panose="00000700000000000000" pitchFamily="50" charset="0"/>
              <a:cs typeface="+mn-ea"/>
              <a:sym typeface="+mn-lt"/>
            </a:endParaRPr>
          </a:p>
        </p:txBody>
      </p:sp>
      <p:sp>
        <p:nvSpPr>
          <p:cNvPr id="4" name="箭头: V 形 15"/>
          <p:cNvSpPr/>
          <p:nvPr/>
        </p:nvSpPr>
        <p:spPr>
          <a:xfrm>
            <a:off x="4204062" y="3492772"/>
            <a:ext cx="232229" cy="319315"/>
          </a:xfrm>
          <a:prstGeom prst="chevron">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5" name="箭头: V 形 15"/>
          <p:cNvSpPr/>
          <p:nvPr/>
        </p:nvSpPr>
        <p:spPr>
          <a:xfrm>
            <a:off x="7754982" y="3492772"/>
            <a:ext cx="232229" cy="319315"/>
          </a:xfrm>
          <a:prstGeom prst="chevron">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b5v3xt31">
      <a:majorFont>
        <a:latin typeface="Montserrat Light"/>
        <a:ea typeface="Arial"/>
        <a:cs typeface=""/>
      </a:majorFont>
      <a:minorFont>
        <a:latin typeface="Montserrat Light"/>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7111</Words>
  <Application>WPS Presentation</Application>
  <PresentationFormat>宽屏</PresentationFormat>
  <Paragraphs>197</Paragraphs>
  <Slides>20</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20</vt:i4>
      </vt:variant>
    </vt:vector>
  </HeadingPairs>
  <TitlesOfParts>
    <vt:vector size="31" baseType="lpstr">
      <vt:lpstr>Arial</vt:lpstr>
      <vt:lpstr>SimSun</vt:lpstr>
      <vt:lpstr>Wingdings</vt:lpstr>
      <vt:lpstr>Montserrat Extra Bold</vt:lpstr>
      <vt:lpstr>Montserrat Semi Bold</vt:lpstr>
      <vt:lpstr>Montserrat Light</vt:lpstr>
      <vt:lpstr>Segoe Print</vt:lpstr>
      <vt:lpstr>Microsoft YaHei</vt:lpstr>
      <vt:lpstr>Arial Unicode MS</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NOVOAIR</cp:lastModifiedBy>
  <cp:revision>58</cp:revision>
  <dcterms:created xsi:type="dcterms:W3CDTF">2017-04-15T01:14:00Z</dcterms:created>
  <dcterms:modified xsi:type="dcterms:W3CDTF">2019-12-22T17:06:11Z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1033-10.2.0.5832</vt:lpwstr>
  </property>
</Properties>
</file>

<file path=docProps/thumbnail.jpeg>
</file>